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0" r:id="rId2"/>
    <p:sldId id="381" r:id="rId3"/>
    <p:sldId id="375" r:id="rId4"/>
    <p:sldId id="385" r:id="rId5"/>
    <p:sldId id="390" r:id="rId6"/>
    <p:sldId id="391" r:id="rId7"/>
    <p:sldId id="389" r:id="rId8"/>
    <p:sldId id="382" r:id="rId9"/>
    <p:sldId id="367" r:id="rId10"/>
    <p:sldId id="394" r:id="rId11"/>
    <p:sldId id="363" r:id="rId12"/>
    <p:sldId id="396" r:id="rId13"/>
    <p:sldId id="397" r:id="rId14"/>
    <p:sldId id="360" r:id="rId15"/>
    <p:sldId id="380" r:id="rId16"/>
    <p:sldId id="383" r:id="rId17"/>
    <p:sldId id="369" r:id="rId18"/>
    <p:sldId id="361" r:id="rId19"/>
    <p:sldId id="398" r:id="rId20"/>
    <p:sldId id="399" r:id="rId21"/>
    <p:sldId id="400" r:id="rId22"/>
    <p:sldId id="378" r:id="rId23"/>
    <p:sldId id="393" r:id="rId24"/>
    <p:sldId id="384" r:id="rId25"/>
    <p:sldId id="392" r:id="rId26"/>
    <p:sldId id="368" r:id="rId27"/>
    <p:sldId id="395" r:id="rId28"/>
    <p:sldId id="386" r:id="rId29"/>
    <p:sldId id="387" r:id="rId30"/>
    <p:sldId id="371" r:id="rId3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78400" autoAdjust="0"/>
  </p:normalViewPr>
  <p:slideViewPr>
    <p:cSldViewPr snapToGrid="0">
      <p:cViewPr varScale="1">
        <p:scale>
          <a:sx n="61" d="100"/>
          <a:sy n="61" d="100"/>
        </p:scale>
        <p:origin x="79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6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dirty="0"/>
          </a:p>
        </p:txBody>
      </p:sp>
      <p:sp>
        <p:nvSpPr>
          <p:cNvPr id="16387" name="Plassholder for topptekst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>
              <a:latin typeface="Arial" pitchFamily="34" charset="0"/>
            </a:endParaRPr>
          </a:p>
        </p:txBody>
      </p:sp>
      <p:sp>
        <p:nvSpPr>
          <p:cNvPr id="16388" name="Plassholder for dato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42B8B9E5-A84D-42BD-A167-E52BFC931A79}" type="datetime1">
              <a:rPr lang="nb-NO" smtClean="0">
                <a:latin typeface="Arial" pitchFamily="34" charset="0"/>
              </a:rPr>
              <a:pPr/>
              <a:t>17.06.2022</a:t>
            </a:fld>
            <a:endParaRPr lang="nb-NO" dirty="0">
              <a:latin typeface="Arial" pitchFamily="34" charset="0"/>
            </a:endParaRPr>
          </a:p>
        </p:txBody>
      </p:sp>
      <p:sp>
        <p:nvSpPr>
          <p:cNvPr id="16389" name="Plassholder for bunntekst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b-NO" dirty="0">
              <a:latin typeface="Arial" pitchFamily="34" charset="0"/>
            </a:endParaRPr>
          </a:p>
        </p:txBody>
      </p:sp>
      <p:sp>
        <p:nvSpPr>
          <p:cNvPr id="16390" name="Plassholder for lysbildenumm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93EE86-F28E-4EAA-A492-60588141905C}" type="slidenum">
              <a:rPr lang="nb-NO" smtClean="0">
                <a:latin typeface="Arial" pitchFamily="34" charset="0"/>
              </a:rPr>
              <a:pPr/>
              <a:t>1</a:t>
            </a:fld>
            <a:endParaRPr lang="nb-NO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30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786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008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728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27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150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914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47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986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24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834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44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486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50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13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317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866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00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7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59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19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9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20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5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07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8433" y="6310096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17.06.2022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8340" y="6292742"/>
            <a:ext cx="416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6145348"/>
            <a:ext cx="2461261" cy="6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esenter@nhn.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ost@medusaforvaltning.no" TargetMode="External"/><Relationship Id="rId4" Type="http://schemas.openxmlformats.org/officeDocument/2006/relationships/hyperlink" Target="mailto:bhm@medusaforvaltning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/>
          <p:cNvSpPr>
            <a:spLocks noGrp="1"/>
          </p:cNvSpPr>
          <p:nvPr>
            <p:ph type="title"/>
          </p:nvPr>
        </p:nvSpPr>
        <p:spPr>
          <a:xfrm>
            <a:off x="624417" y="1518365"/>
            <a:ext cx="10972800" cy="792163"/>
          </a:xfrm>
        </p:spPr>
        <p:txBody>
          <a:bodyPr>
            <a:normAutofit fontScale="90000"/>
          </a:bodyPr>
          <a:lstStyle/>
          <a:p>
            <a:r>
              <a:rPr lang="nb-NO" sz="5300" dirty="0" smtClean="0"/>
              <a:t>MEDUSA BHM    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                                   </a:t>
            </a:r>
            <a:br>
              <a:rPr lang="nb-NO" dirty="0" smtClean="0"/>
            </a:br>
            <a:r>
              <a:rPr lang="nb-NO" sz="3100" b="0" dirty="0" smtClean="0"/>
              <a:t>Kirkenes,</a:t>
            </a:r>
            <a:r>
              <a:rPr lang="nb-NO" dirty="0" smtClean="0"/>
              <a:t> </a:t>
            </a:r>
            <a:r>
              <a:rPr lang="nb-NO" sz="3100" b="0" dirty="0" smtClean="0"/>
              <a:t>14.juni </a:t>
            </a:r>
            <a:r>
              <a:rPr lang="nb-NO" sz="3100" b="0" dirty="0"/>
              <a:t>2022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sz="2700" dirty="0"/>
          </a:p>
        </p:txBody>
      </p:sp>
      <p:sp>
        <p:nvSpPr>
          <p:cNvPr id="15362" name="Plassholder for innhold 2"/>
          <p:cNvSpPr>
            <a:spLocks noGrp="1"/>
          </p:cNvSpPr>
          <p:nvPr>
            <p:ph idx="1"/>
          </p:nvPr>
        </p:nvSpPr>
        <p:spPr>
          <a:xfrm>
            <a:off x="624417" y="3742086"/>
            <a:ext cx="6066260" cy="185910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 smtClean="0"/>
              <a:t>Hanne Waaberg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800" dirty="0" smtClean="0"/>
              <a:t>Leder av BHM-gruppe i nasjonalt forvaltningsråd for Medusa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 smtClean="0"/>
          </a:p>
          <a:p>
            <a:pPr lvl="2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24" y="1629994"/>
            <a:ext cx="3195735" cy="24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Endringsønsker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61731"/>
            <a:ext cx="10515600" cy="36607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 </a:t>
            </a:r>
            <a:r>
              <a:rPr lang="nb-NO" sz="2400" dirty="0" smtClean="0"/>
              <a:t>Endringsønske betyr et innspill til Softpro om forbedring</a:t>
            </a:r>
          </a:p>
          <a:p>
            <a:pPr>
              <a:lnSpc>
                <a:spcPct val="160000"/>
              </a:lnSpc>
            </a:pPr>
            <a:r>
              <a:rPr lang="nb-NO" sz="2400" dirty="0"/>
              <a:t> Det ligger en mal på medusaforvaltning.no</a:t>
            </a:r>
          </a:p>
          <a:p>
            <a:pPr>
              <a:lnSpc>
                <a:spcPct val="160000"/>
              </a:lnSpc>
            </a:pPr>
            <a:r>
              <a:rPr lang="nb-NO" sz="2400" dirty="0"/>
              <a:t> Beskriv behovet</a:t>
            </a:r>
          </a:p>
          <a:p>
            <a:pPr lvl="1"/>
            <a:r>
              <a:rPr lang="nb-NO" sz="2000" dirty="0"/>
              <a:t>Hvor oppstår behovet</a:t>
            </a:r>
          </a:p>
          <a:p>
            <a:pPr lvl="1"/>
            <a:r>
              <a:rPr lang="nb-NO" sz="2000" dirty="0"/>
              <a:t>Hva ønsker du å oppnå</a:t>
            </a:r>
          </a:p>
          <a:p>
            <a:pPr lvl="1"/>
            <a:r>
              <a:rPr lang="nb-NO" sz="2000" dirty="0"/>
              <a:t>Hva skal det brukes til/hvorfor er det lurt</a:t>
            </a:r>
          </a:p>
          <a:p>
            <a:pPr>
              <a:lnSpc>
                <a:spcPct val="160000"/>
              </a:lnSpc>
            </a:pPr>
            <a:r>
              <a:rPr lang="nb-NO" dirty="0" smtClean="0"/>
              <a:t> </a:t>
            </a:r>
            <a:r>
              <a:rPr lang="nb-NO" sz="2400" dirty="0" smtClean="0"/>
              <a:t>Malen vil avdekke kritikaliteten og sikre at forslaget er</a:t>
            </a:r>
            <a:r>
              <a:rPr lang="nb-NO" sz="2400" dirty="0"/>
              <a:t>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gjennomtenkt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63" y="1339207"/>
            <a:ext cx="3334334" cy="41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saker blir spilt over til Softpro?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81891"/>
            <a:ext cx="10515600" cy="3660775"/>
          </a:xfrm>
        </p:spPr>
        <p:txBody>
          <a:bodyPr>
            <a:normAutofit fontScale="25000" lnSpcReduction="20000"/>
          </a:bodyPr>
          <a:lstStyle/>
          <a:p>
            <a:pPr marL="285750" indent="-285750"/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Når noen har et endringsønske prøver vi først å finne ut om dette løses på en eller annen måte i Medusa allerede. </a:t>
            </a:r>
          </a:p>
          <a:p>
            <a:endParaRPr lang="nb-NO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Deretter vurderer vi om det er et lokalt anliggende, eller om det har nytte nasjonalt. </a:t>
            </a:r>
          </a:p>
          <a:p>
            <a:endParaRPr lang="nb-NO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Om vi ser at dette er best for flest, blir det laget et endringsønske. </a:t>
            </a:r>
          </a:p>
          <a:p>
            <a:endParaRPr lang="nb-NO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nb-NO" sz="8000" u="sng" dirty="0">
                <a:latin typeface="Calibri" panose="020F0502020204030204" pitchFamily="34" charset="0"/>
                <a:cs typeface="Calibri" panose="020F0502020204030204" pitchFamily="34" charset="0"/>
              </a:rPr>
              <a:t>Før</a:t>
            </a:r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 vi sender dette inn til Softpro inviterer vi Christer til et skypemøte hvor vi går igjennom </a:t>
            </a:r>
            <a:r>
              <a:rPr lang="nb-NO" sz="8000" u="sng" dirty="0">
                <a:latin typeface="Calibri" panose="020F0502020204030204" pitchFamily="34" charset="0"/>
                <a:cs typeface="Calibri" panose="020F0502020204030204" pitchFamily="34" charset="0"/>
              </a:rPr>
              <a:t>behovet</a:t>
            </a:r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 vårt. </a:t>
            </a:r>
          </a:p>
          <a:p>
            <a:endParaRPr lang="nb-NO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Når Christer har forstått hva vi ønsker å oppnå er det opp til Softpro å komme med løsningen.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91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på sak 69189, Restordre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10394"/>
            <a:ext cx="10515600" cy="3660775"/>
          </a:xfrm>
        </p:spPr>
        <p:txBody>
          <a:bodyPr/>
          <a:lstStyle/>
          <a:p>
            <a:pPr marL="0" indent="0">
              <a:buNone/>
            </a:pPr>
            <a:r>
              <a:rPr lang="nb-NO" sz="2400" i="1" dirty="0"/>
              <a:t>Restnoteringer blir markert røde. Men de skifter ikke farge når varen(e) som mangler kommer på lager.</a:t>
            </a:r>
          </a:p>
          <a:p>
            <a:pPr marL="0" indent="0">
              <a:buNone/>
            </a:pPr>
            <a:r>
              <a:rPr lang="nb-NO" sz="2400" i="1" dirty="0" smtClean="0"/>
              <a:t>Vi må </a:t>
            </a:r>
            <a:r>
              <a:rPr lang="nb-NO" sz="2400" i="1" dirty="0"/>
              <a:t>gå aktivt inn å se </a:t>
            </a:r>
            <a:r>
              <a:rPr lang="nb-NO" sz="2400" i="1" dirty="0" smtClean="0"/>
              <a:t>på hver enkelt plukkliste om den </a:t>
            </a:r>
            <a:r>
              <a:rPr lang="nb-NO" sz="2400" i="1" dirty="0"/>
              <a:t>kan </a:t>
            </a:r>
            <a:r>
              <a:rPr lang="nb-NO" sz="2400" i="1" dirty="0" smtClean="0"/>
              <a:t>plukkes og leveres </a:t>
            </a:r>
            <a:r>
              <a:rPr lang="nb-NO" sz="2400" i="1" dirty="0"/>
              <a:t>nå</a:t>
            </a:r>
            <a:r>
              <a:rPr lang="nb-NO" i="1" dirty="0"/>
              <a:t>.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39466" y="2798174"/>
            <a:ext cx="6635776" cy="2756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445856" rIns="179007" bIns="445856" numCol="1" spcCol="1270" anchor="t" anchorCtr="0">
            <a:noAutofit/>
          </a:bodyPr>
          <a:lstStyle>
            <a:defPPr>
              <a:defRPr lang="nb-NO"/>
            </a:defPPr>
            <a:lvl1pPr>
              <a:defRPr>
                <a:solidFill>
                  <a:schemeClr val="lt1"/>
                </a:solidFill>
              </a:defRPr>
            </a:lvl1pPr>
            <a:lvl2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/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Kun leveringsordre </a:t>
            </a:r>
            <a:r>
              <a:rPr lang="nb-NO" dirty="0">
                <a:solidFill>
                  <a:schemeClr val="tx1"/>
                </a:solidFill>
              </a:rPr>
              <a:t>som kan plukkes vil komme på </a:t>
            </a:r>
            <a:r>
              <a:rPr lang="nb-NO" dirty="0" smtClean="0">
                <a:solidFill>
                  <a:schemeClr val="tx1"/>
                </a:solidFill>
              </a:rPr>
              <a:t>plukklisten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Bestilling </a:t>
            </a:r>
            <a:r>
              <a:rPr lang="nb-NO" dirty="0">
                <a:solidFill>
                  <a:schemeClr val="tx1"/>
                </a:solidFill>
              </a:rPr>
              <a:t>kan kobles mot Leveringsordre per varelinje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Bestillingspunkt trigges selv om Leveringsordre ikke er </a:t>
            </a:r>
            <a:r>
              <a:rPr lang="nb-NO" dirty="0" smtClean="0">
                <a:solidFill>
                  <a:schemeClr val="tx1"/>
                </a:solidFill>
              </a:rPr>
              <a:t>fullført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Vi kan tildele plukklister til en person eller </a:t>
            </a:r>
            <a:r>
              <a:rPr lang="nb-NO" dirty="0" smtClean="0">
                <a:solidFill>
                  <a:schemeClr val="tx1"/>
                </a:solidFill>
              </a:rPr>
              <a:t>gruppe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58" y="2636156"/>
            <a:ext cx="5082746" cy="308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5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med support eller endringsønske?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508241" cy="3660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b-NO" dirty="0" smtClean="0"/>
              <a:t>Superbruker</a:t>
            </a:r>
          </a:p>
          <a:p>
            <a:pPr marL="514350" indent="-514350">
              <a:buAutoNum type="arabicPeriod"/>
            </a:pPr>
            <a:r>
              <a:rPr lang="nb-NO" dirty="0" smtClean="0"/>
              <a:t>Regional FvR</a:t>
            </a:r>
          </a:p>
          <a:p>
            <a:pPr marL="514350" indent="-514350">
              <a:buAutoNum type="arabicPeriod"/>
            </a:pPr>
            <a:r>
              <a:rPr lang="nb-NO" dirty="0" smtClean="0"/>
              <a:t>Nasjonal FvR /</a:t>
            </a:r>
            <a:r>
              <a:rPr lang="nb-NO" dirty="0" err="1" smtClean="0"/>
              <a:t>arb</a:t>
            </a:r>
            <a:r>
              <a:rPr lang="nb-NO" dirty="0" smtClean="0"/>
              <a:t>. gruppe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6" name="Pil høyre 5"/>
          <p:cNvSpPr/>
          <p:nvPr/>
        </p:nvSpPr>
        <p:spPr>
          <a:xfrm>
            <a:off x="5635690" y="3032449"/>
            <a:ext cx="1287624" cy="158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7408506" y="2761861"/>
            <a:ext cx="3013787" cy="69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BHM-gruppa </a:t>
            </a:r>
            <a:r>
              <a:rPr lang="nb-NO" sz="2000" b="1" dirty="0" smtClean="0">
                <a:sym typeface="Wingdings" panose="05000000000000000000" pitchFamily="2" charset="2"/>
              </a:rPr>
              <a:t>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3165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Status på Medusa fra et BHM ståsted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50487"/>
            <a:ext cx="10515600" cy="3660775"/>
          </a:xfrm>
        </p:spPr>
        <p:txBody>
          <a:bodyPr>
            <a:normAutofit/>
          </a:bodyPr>
          <a:lstStyle/>
          <a:p>
            <a:r>
              <a:rPr lang="nb-NO" sz="2400" dirty="0"/>
              <a:t>D</a:t>
            </a:r>
            <a:r>
              <a:rPr lang="nb-NO" sz="2400" dirty="0" smtClean="0"/>
              <a:t>et har vært stor utvikling i pasient- </a:t>
            </a:r>
          </a:p>
          <a:p>
            <a:pPr marL="0" indent="0">
              <a:buNone/>
            </a:pPr>
            <a:r>
              <a:rPr lang="nb-NO" sz="2400" dirty="0" smtClean="0"/>
              <a:t>   &amp; logistikkmodulen siden 2016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/>
              <a:t>Vi opplever at leverandøren lytter </a:t>
            </a:r>
          </a:p>
          <a:p>
            <a:pPr marL="0" indent="0">
              <a:buNone/>
            </a:pPr>
            <a:r>
              <a:rPr lang="nb-NO" sz="2400" dirty="0"/>
              <a:t>   til </a:t>
            </a:r>
            <a:r>
              <a:rPr lang="nb-NO" sz="2400" dirty="0" smtClean="0"/>
              <a:t>oss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Nyttig med nasjonalt stempel</a:t>
            </a:r>
          </a:p>
          <a:p>
            <a:endParaRPr lang="nb-NO" dirty="0" smtClean="0"/>
          </a:p>
        </p:txBody>
      </p:sp>
      <p:sp>
        <p:nvSpPr>
          <p:cNvPr id="4" name="Brettet hjørne 3"/>
          <p:cNvSpPr/>
          <p:nvPr/>
        </p:nvSpPr>
        <p:spPr>
          <a:xfrm>
            <a:off x="6471441" y="1027906"/>
            <a:ext cx="5073745" cy="567060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/>
          </a:p>
          <a:p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Leverandørens </a:t>
            </a:r>
            <a:r>
              <a:rPr lang="nb-NO" sz="1400" dirty="0"/>
              <a:t>varenummer i </a:t>
            </a:r>
            <a:r>
              <a:rPr lang="nb-NO" sz="1400" dirty="0" smtClean="0"/>
              <a:t>leveringsordren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Favoritt lager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Printbar pasientoversikt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Printbar adresse-etikett på pasientkortet</a:t>
            </a:r>
            <a:endParaRPr lang="nb-N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Flere plukkliste alternativ</a:t>
            </a:r>
            <a:endParaRPr lang="nb-N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Leveringsordremal </a:t>
            </a:r>
            <a:r>
              <a:rPr lang="nb-NO" sz="1400" dirty="0"/>
              <a:t>kan gå rett til godkjent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Sortering – nyeste </a:t>
            </a:r>
            <a:r>
              <a:rPr lang="nb-NO" sz="1400" dirty="0" smtClean="0"/>
              <a:t>øverst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Flere felt i </a:t>
            </a:r>
            <a:r>
              <a:rPr lang="nb-NO" sz="1400" dirty="0" err="1" smtClean="0"/>
              <a:t>wizarden</a:t>
            </a:r>
            <a:r>
              <a:rPr lang="nb-NO" sz="1400" dirty="0" smtClean="0"/>
              <a:t> for registrering av MTU</a:t>
            </a:r>
            <a:endParaRPr lang="nb-N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Batch </a:t>
            </a:r>
            <a:r>
              <a:rPr lang="nb-NO" sz="1400" dirty="0"/>
              <a:t>– utbedret, bl.a. ikke mulig å velge inaktive batcher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Bring Integrasjonen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default</a:t>
            </a:r>
            <a:r>
              <a:rPr lang="nb-NO" sz="1400" dirty="0" smtClean="0"/>
              <a:t> kolli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</a:t>
            </a:r>
            <a:r>
              <a:rPr lang="nb-NO" sz="1400" dirty="0" smtClean="0"/>
              <a:t>orenklet utlevering, 10 færre klikk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</a:t>
            </a:r>
            <a:r>
              <a:rPr lang="nb-NO" sz="1400" dirty="0" smtClean="0"/>
              <a:t>avoritt forsendelsestype og favoritt ansvarlig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Forsendelsestype blir satt når LO blir opprettet</a:t>
            </a:r>
            <a:endParaRPr lang="nb-N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Ref</a:t>
            </a:r>
            <a:r>
              <a:rPr lang="nb-NO" sz="1400" dirty="0"/>
              <a:t>. nr. (Gass) blir søkbart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/>
              <a:t>Legge ved dokument på </a:t>
            </a:r>
            <a:r>
              <a:rPr lang="nb-NO" sz="1400" dirty="0" smtClean="0"/>
              <a:t>bestilling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Import </a:t>
            </a:r>
            <a:r>
              <a:rPr lang="nb-NO" sz="1400" dirty="0"/>
              <a:t>av utstyr fra </a:t>
            </a:r>
            <a:r>
              <a:rPr lang="nb-NO" sz="1400" dirty="0" smtClean="0"/>
              <a:t>Excel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Leverandørens </a:t>
            </a:r>
            <a:r>
              <a:rPr lang="nb-NO" sz="1400" dirty="0"/>
              <a:t>varenummer i </a:t>
            </a:r>
            <a:r>
              <a:rPr lang="nb-NO" sz="1400" dirty="0" smtClean="0"/>
              <a:t>bestillingslista</a:t>
            </a:r>
          </a:p>
          <a:p>
            <a:pPr lvl="0"/>
            <a:r>
              <a:rPr lang="nb-NO" sz="1400" dirty="0"/>
              <a:t> </a:t>
            </a:r>
            <a:r>
              <a:rPr lang="nb-NO" sz="1400" dirty="0" smtClean="0"/>
              <a:t>      +++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Veiledere: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hvordan </a:t>
            </a:r>
            <a:r>
              <a:rPr lang="nb-NO" sz="1400" dirty="0"/>
              <a:t>bruke prosjekt til å </a:t>
            </a:r>
            <a:r>
              <a:rPr lang="nb-NO" sz="1400" dirty="0" smtClean="0"/>
              <a:t>korrigere </a:t>
            </a:r>
            <a:r>
              <a:rPr lang="nb-NO" sz="1400" dirty="0"/>
              <a:t>i lagerbeholdning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utlevering/sporing </a:t>
            </a:r>
            <a:r>
              <a:rPr lang="nb-NO" sz="1400" dirty="0"/>
              <a:t>av gassflasker som tilbehør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b</a:t>
            </a:r>
            <a:r>
              <a:rPr lang="nb-NO" sz="1400" dirty="0" smtClean="0"/>
              <a:t>atchstyring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bestillingspunkt på MTU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n</a:t>
            </a:r>
            <a:r>
              <a:rPr lang="nb-NO" sz="1400" dirty="0" smtClean="0"/>
              <a:t>y pasient</a:t>
            </a:r>
            <a:endParaRPr lang="nb-NO" sz="1400" dirty="0"/>
          </a:p>
          <a:p>
            <a:pPr lvl="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615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skjedde i 2021?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38200" y="1401439"/>
            <a:ext cx="91431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b-NO" sz="2000" dirty="0"/>
              <a:t>Mange av arbeidsmålene i 2021 var knyttet til versjon </a:t>
            </a:r>
            <a:r>
              <a:rPr lang="nb-NO" sz="2000" dirty="0" smtClean="0"/>
              <a:t>7…</a:t>
            </a:r>
            <a:endParaRPr lang="nb-NO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 dirty="0" smtClean="0"/>
              <a:t>BHM gruppa har </a:t>
            </a:r>
            <a:r>
              <a:rPr lang="nb-NO" sz="2000" dirty="0"/>
              <a:t>publisert veileder for registrering av ny pasient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 dirty="0" smtClean="0"/>
              <a:t>Publisert Nasjonale </a:t>
            </a:r>
            <a:r>
              <a:rPr lang="nb-NO" sz="2000" dirty="0"/>
              <a:t>Søknadstitler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 dirty="0" smtClean="0"/>
              <a:t>Laget en </a:t>
            </a:r>
            <a:r>
              <a:rPr lang="nb-NO" sz="2000" dirty="0"/>
              <a:t>work-around for </a:t>
            </a:r>
            <a:r>
              <a:rPr lang="nb-NO" sz="2000" dirty="0" smtClean="0"/>
              <a:t>lagerbeholdning/bestillingspunkt </a:t>
            </a:r>
            <a:r>
              <a:rPr lang="nb-NO" sz="2000" dirty="0"/>
              <a:t>på utstyr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 dirty="0" smtClean="0"/>
              <a:t>Har brukt mye tid på treghet i Pasient &amp; logistikk-modulen</a:t>
            </a:r>
          </a:p>
          <a:p>
            <a:pPr>
              <a:lnSpc>
                <a:spcPct val="200000"/>
              </a:lnSpc>
            </a:pPr>
            <a:endParaRPr lang="nb-NO" sz="2000" dirty="0"/>
          </a:p>
          <a:p>
            <a:endParaRPr lang="nb-NO" b="1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1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56512"/>
            <a:ext cx="10515600" cy="9901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Hva har skjedd hittil i 2022?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838200" y="1666354"/>
            <a:ext cx="10904181" cy="240179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Testing og produksjonssetting av versjon 7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Bring Integrasjonen</a:t>
            </a:r>
          </a:p>
          <a:p>
            <a:pPr lvl="1"/>
            <a:r>
              <a:rPr lang="nb-NO" sz="1700" dirty="0" smtClean="0"/>
              <a:t>Den </a:t>
            </a:r>
            <a:r>
              <a:rPr lang="nb-NO" sz="1700" dirty="0"/>
              <a:t>nasjonale transportavtalen med Posten/Bring </a:t>
            </a:r>
            <a:r>
              <a:rPr lang="nb-NO" sz="1700" dirty="0" smtClean="0"/>
              <a:t>ble fornyet 1.februar 2022 </a:t>
            </a:r>
            <a:endParaRPr lang="nb-NO" sz="1700" dirty="0"/>
          </a:p>
          <a:p>
            <a:pPr lvl="1"/>
            <a:endParaRPr lang="nb-NO" sz="1700" dirty="0" smtClean="0"/>
          </a:p>
          <a:p>
            <a:pPr lvl="1"/>
            <a:r>
              <a:rPr lang="nb-NO" sz="1700" dirty="0" smtClean="0"/>
              <a:t>Bring </a:t>
            </a:r>
            <a:r>
              <a:rPr lang="nb-NO" sz="1700" dirty="0"/>
              <a:t>har endret navn på forsendelsestyper – Bring integrasjonen må </a:t>
            </a:r>
            <a:r>
              <a:rPr lang="nb-NO" sz="1700" dirty="0" smtClean="0"/>
              <a:t>oppdateres </a:t>
            </a:r>
            <a:endParaRPr lang="nb-NO" sz="1700" dirty="0"/>
          </a:p>
          <a:p>
            <a:pPr lvl="1"/>
            <a:endParaRPr lang="nb-NO" sz="1700" dirty="0" smtClean="0"/>
          </a:p>
          <a:p>
            <a:pPr marL="0" indent="0">
              <a:buNone/>
            </a:pPr>
            <a:endParaRPr lang="nb-NO" sz="2400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41" y="3931868"/>
            <a:ext cx="6534150" cy="27527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38199" y="4338735"/>
            <a:ext cx="453623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700" dirty="0"/>
              <a:t>Mulighet for å inaktivere/sortere, nye forsendelsestyper, forhåndsvalg/favoritt, snarvei til </a:t>
            </a:r>
            <a:r>
              <a:rPr lang="nb-NO" sz="1700" dirty="0" smtClean="0"/>
              <a:t>sporing</a:t>
            </a:r>
          </a:p>
          <a:p>
            <a:pPr lvl="1"/>
            <a:endParaRPr lang="nb-NO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700" dirty="0"/>
              <a:t>Forsendelsestype velges på riktig sted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9457" y="1742666"/>
            <a:ext cx="7839269" cy="236997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445856" rIns="179007" bIns="445856" numCol="1" spcCol="1270" anchor="t" anchorCtr="0">
            <a:noAutofit/>
          </a:bodyPr>
          <a:lstStyle/>
          <a:p>
            <a:r>
              <a:rPr lang="nb-NO" sz="1800" dirty="0" smtClean="0">
                <a:solidFill>
                  <a:schemeClr val="tx1"/>
                </a:solidFill>
              </a:rPr>
              <a:t>Vi </a:t>
            </a:r>
            <a:r>
              <a:rPr lang="nb-NO" sz="1800" dirty="0">
                <a:solidFill>
                  <a:schemeClr val="tx1"/>
                </a:solidFill>
              </a:rPr>
              <a:t>kan søke på Godkjent dato på Søknad</a:t>
            </a:r>
          </a:p>
          <a:p>
            <a:pPr marL="0"/>
            <a:r>
              <a:rPr lang="nb-NO" sz="1800" dirty="0">
                <a:solidFill>
                  <a:schemeClr val="tx1"/>
                </a:solidFill>
              </a:rPr>
              <a:t>Vi kan tildele plukklister til en person eller gruppe</a:t>
            </a:r>
          </a:p>
          <a:p>
            <a:pPr marL="0"/>
            <a:r>
              <a:rPr lang="nb-NO" sz="1800" dirty="0">
                <a:solidFill>
                  <a:schemeClr val="tx1"/>
                </a:solidFill>
              </a:rPr>
              <a:t>Vi kan gå inn på påbegynte arbeidsordrer</a:t>
            </a:r>
          </a:p>
          <a:p>
            <a:pPr marL="0"/>
            <a:r>
              <a:rPr lang="nb-NO" sz="1800" dirty="0" smtClean="0">
                <a:solidFill>
                  <a:schemeClr val="tx1"/>
                </a:solidFill>
              </a:rPr>
              <a:t>Under </a:t>
            </a:r>
            <a:r>
              <a:rPr lang="nb-NO" sz="1800" dirty="0">
                <a:solidFill>
                  <a:schemeClr val="tx1"/>
                </a:solidFill>
              </a:rPr>
              <a:t>Levering kan du ta ut rapport på utlevert per rekvirent og Ansvarlig </a:t>
            </a:r>
            <a:r>
              <a:rPr lang="nb-NO" sz="1800" dirty="0" smtClean="0">
                <a:solidFill>
                  <a:schemeClr val="tx1"/>
                </a:solidFill>
              </a:rPr>
              <a:t>HF</a:t>
            </a:r>
          </a:p>
          <a:p>
            <a:pPr marL="0" indent="0">
              <a:buNone/>
            </a:pPr>
            <a:endParaRPr lang="nb-NO" sz="1800" dirty="0">
              <a:solidFill>
                <a:schemeClr val="tx1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Endelig versjon 7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687" y="4389923"/>
            <a:ext cx="1952625" cy="166687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624" y="411929"/>
            <a:ext cx="3572071" cy="2705285"/>
          </a:xfrm>
          <a:prstGeom prst="rect">
            <a:avLst/>
          </a:prstGeom>
        </p:spPr>
      </p:pic>
      <p:sp>
        <p:nvSpPr>
          <p:cNvPr id="11" name="Pil høyre 10"/>
          <p:cNvSpPr/>
          <p:nvPr/>
        </p:nvSpPr>
        <p:spPr>
          <a:xfrm>
            <a:off x="9415456" y="5034108"/>
            <a:ext cx="284122" cy="2579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061" y="4269327"/>
            <a:ext cx="1956899" cy="178747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94" y="4534969"/>
            <a:ext cx="4360155" cy="1279086"/>
          </a:xfrm>
          <a:prstGeom prst="rect">
            <a:avLst/>
          </a:prstGeom>
        </p:spPr>
      </p:pic>
      <p:sp>
        <p:nvSpPr>
          <p:cNvPr id="15" name="Freeform 6"/>
          <p:cNvSpPr/>
          <p:nvPr/>
        </p:nvSpPr>
        <p:spPr>
          <a:xfrm>
            <a:off x="0" y="1742666"/>
            <a:ext cx="910005" cy="276169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445856" rIns="179007" bIns="445856" numCol="1" spcCol="1270" anchor="t" anchorCtr="0">
            <a:noAutofit/>
          </a:bodyPr>
          <a:lstStyle/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600" dirty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b-NO" sz="1600" dirty="0" smtClean="0">
                <a:solidFill>
                  <a:schemeClr val="tx1"/>
                </a:solidFill>
              </a:rPr>
              <a:t>BHM</a:t>
            </a:r>
            <a:endParaRPr lang="nb-N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Endelig versjon 7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594339" y="1274578"/>
            <a:ext cx="9759461" cy="3736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445856" rIns="179007" bIns="445856" numCol="1" spcCol="1270" anchor="t" anchorCtr="0">
            <a:noAutofit/>
          </a:bodyPr>
          <a:lstStyle>
            <a:defPPr>
              <a:defRPr lang="nb-NO"/>
            </a:defPPr>
            <a:lvl1pPr>
              <a:defRPr>
                <a:solidFill>
                  <a:schemeClr val="lt1"/>
                </a:solidFill>
              </a:defRPr>
            </a:lvl1pPr>
            <a:lvl2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/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Bestilling kan kobles mot Leveringsordre per varelinje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Bestillingspunkt trigges selv om Leveringsordre ikke er fullført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Mulighet for at kun Leveringsordre som kan plukkes vil komme på plukklisten.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Pasient og logistikk modulen </a:t>
            </a:r>
            <a:r>
              <a:rPr lang="nb-NO" dirty="0" smtClean="0">
                <a:solidFill>
                  <a:schemeClr val="tx1"/>
                </a:solidFill>
              </a:rPr>
              <a:t>har blitt </a:t>
            </a:r>
            <a:r>
              <a:rPr lang="nb-NO" dirty="0">
                <a:solidFill>
                  <a:schemeClr val="tx1"/>
                </a:solidFill>
              </a:rPr>
              <a:t>kjappere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Mange nye søkefelt i BI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PV kan endres til vanlig Arbeidsordre og omvendt</a:t>
            </a:r>
          </a:p>
          <a:p>
            <a:endParaRPr lang="nb-NO" dirty="0"/>
          </a:p>
        </p:txBody>
      </p:sp>
      <p:sp>
        <p:nvSpPr>
          <p:cNvPr id="6" name="Freeform 6"/>
          <p:cNvSpPr/>
          <p:nvPr/>
        </p:nvSpPr>
        <p:spPr>
          <a:xfrm>
            <a:off x="0" y="1742666"/>
            <a:ext cx="910005" cy="276169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445856" rIns="179007" bIns="445856" numCol="1" spcCol="1270" anchor="t" anchorCtr="0">
            <a:noAutofit/>
          </a:bodyPr>
          <a:lstStyle/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600" dirty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b-NO" sz="1600" dirty="0" smtClean="0">
                <a:solidFill>
                  <a:schemeClr val="tx1"/>
                </a:solidFill>
              </a:rPr>
              <a:t>BHM</a:t>
            </a: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07" y="1506308"/>
            <a:ext cx="1251446" cy="104437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95" y="3762396"/>
            <a:ext cx="1139869" cy="1038225"/>
          </a:xfrm>
          <a:prstGeom prst="rect">
            <a:avLst/>
          </a:prstGeom>
        </p:spPr>
      </p:pic>
      <p:sp>
        <p:nvSpPr>
          <p:cNvPr id="8" name="Pil høyre 7"/>
          <p:cNvSpPr/>
          <p:nvPr/>
        </p:nvSpPr>
        <p:spPr>
          <a:xfrm rot="5400000">
            <a:off x="10252900" y="3009172"/>
            <a:ext cx="467860" cy="2579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9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Kjente feil i versjon 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Bestillingslista viser feil behov</a:t>
            </a:r>
          </a:p>
          <a:p>
            <a:r>
              <a:rPr lang="nb-NO" dirty="0"/>
              <a:t>Det ser ut som MEDUSA henter «antall </a:t>
            </a:r>
            <a:r>
              <a:rPr lang="nb-NO" dirty="0" smtClean="0"/>
              <a:t>behov» </a:t>
            </a:r>
            <a:r>
              <a:rPr lang="nb-NO" dirty="0"/>
              <a:t>totalt på leveringsordren og ikke «igjen å bli levert» til </a:t>
            </a:r>
            <a:r>
              <a:rPr lang="nb-NO" dirty="0" smtClean="0"/>
              <a:t>bestillingslista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81" y="3422022"/>
            <a:ext cx="11736572" cy="22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533953" y="2325086"/>
            <a:ext cx="2460265" cy="122594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u="sng" dirty="0" smtClean="0">
                <a:solidFill>
                  <a:schemeClr val="tx1"/>
                </a:solidFill>
              </a:rPr>
              <a:t>Helse Midt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5395" y="144062"/>
            <a:ext cx="10515600" cy="766989"/>
          </a:xfrm>
        </p:spPr>
        <p:txBody>
          <a:bodyPr/>
          <a:lstStyle/>
          <a:p>
            <a:r>
              <a:rPr lang="nb-NO" dirty="0" smtClean="0"/>
              <a:t>Nye innføringer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3116" y="749760"/>
            <a:ext cx="4071256" cy="5148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sz="1600" dirty="0" smtClean="0"/>
              <a:t>Status mai 2022</a:t>
            </a:r>
          </a:p>
          <a:p>
            <a:pPr marL="0" indent="0">
              <a:buNone/>
            </a:pPr>
            <a:r>
              <a:rPr lang="nb-NO" sz="1600" dirty="0" smtClean="0"/>
              <a:t>(HF i grønn bakgrunn er på nasjonal Medusa)</a:t>
            </a:r>
            <a:endParaRPr lang="nb-NO" sz="1600" dirty="0"/>
          </a:p>
        </p:txBody>
      </p:sp>
      <p:sp>
        <p:nvSpPr>
          <p:cNvPr id="5" name="Rektangel 4"/>
          <p:cNvSpPr/>
          <p:nvPr/>
        </p:nvSpPr>
        <p:spPr>
          <a:xfrm>
            <a:off x="646545" y="4023361"/>
            <a:ext cx="3347673" cy="146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u="sng" dirty="0" smtClean="0">
                <a:solidFill>
                  <a:schemeClr val="tx1"/>
                </a:solidFill>
              </a:rPr>
              <a:t>Helse Vest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335525" y="340671"/>
            <a:ext cx="3371707" cy="1727490"/>
          </a:xfrm>
          <a:prstGeom prst="rect">
            <a:avLst/>
          </a:prstGeom>
          <a:solidFill>
            <a:srgbClr val="76C5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u="sng" dirty="0" smtClean="0">
                <a:solidFill>
                  <a:schemeClr val="tx1"/>
                </a:solidFill>
              </a:rPr>
              <a:t>Helse Nord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Nordlandssykehuset: 	?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708864" y="2793411"/>
            <a:ext cx="4273172" cy="2692990"/>
          </a:xfrm>
          <a:prstGeom prst="rect">
            <a:avLst/>
          </a:prstGeom>
          <a:solidFill>
            <a:srgbClr val="6FC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u="sng" dirty="0" smtClean="0">
                <a:solidFill>
                  <a:schemeClr val="tx1"/>
                </a:solidFill>
              </a:rPr>
              <a:t>Helse Sør-Øst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OUS BHM: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	Høsten 2022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Telemark</a:t>
            </a:r>
            <a:r>
              <a:rPr lang="nb-NO" dirty="0">
                <a:solidFill>
                  <a:schemeClr val="tx1"/>
                </a:solidFill>
              </a:rPr>
              <a:t>:  </a:t>
            </a:r>
            <a:r>
              <a:rPr lang="nb-NO" dirty="0" smtClean="0">
                <a:solidFill>
                  <a:schemeClr val="tx1"/>
                </a:solidFill>
              </a:rPr>
              <a:t>	Høsten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Sørlandet: 	Høsten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Vestre viken	 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hherl\Pictures\Norgeskart%20helseregioner_Merete%20Berg%20Tor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05" y="174381"/>
            <a:ext cx="4145520" cy="55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8376090" y="1073431"/>
            <a:ext cx="32905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>
              <a:spcBef>
                <a:spcPts val="0"/>
              </a:spcBef>
            </a:pPr>
            <a:r>
              <a:rPr lang="nb-NO" sz="1400" dirty="0" smtClean="0"/>
              <a:t>Hammerfest</a:t>
            </a:r>
          </a:p>
          <a:p>
            <a:pPr marL="180000">
              <a:spcBef>
                <a:spcPts val="0"/>
              </a:spcBef>
            </a:pPr>
            <a:r>
              <a:rPr lang="nb-NO" sz="1400" dirty="0" smtClean="0"/>
              <a:t>Finnmarkssykehuset (Kirkenes)</a:t>
            </a:r>
            <a:endParaRPr lang="nb-NO" sz="1400" dirty="0"/>
          </a:p>
          <a:p>
            <a:pPr marL="180000">
              <a:spcBef>
                <a:spcPts val="0"/>
              </a:spcBef>
            </a:pPr>
            <a:r>
              <a:rPr lang="nb-NO" sz="1400" dirty="0"/>
              <a:t>Universitetssykehuset Nord-Norge</a:t>
            </a:r>
          </a:p>
          <a:p>
            <a:pPr marL="180000">
              <a:spcBef>
                <a:spcPts val="0"/>
              </a:spcBef>
            </a:pPr>
            <a:r>
              <a:rPr lang="nb-NO" sz="1400" dirty="0"/>
              <a:t>Helgelandssykehuset</a:t>
            </a:r>
          </a:p>
        </p:txBody>
      </p:sp>
      <p:sp>
        <p:nvSpPr>
          <p:cNvPr id="10" name="Rektangel 9"/>
          <p:cNvSpPr/>
          <p:nvPr/>
        </p:nvSpPr>
        <p:spPr>
          <a:xfrm>
            <a:off x="1551709" y="2793410"/>
            <a:ext cx="244250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>
              <a:spcBef>
                <a:spcPts val="0"/>
              </a:spcBef>
            </a:pPr>
            <a:r>
              <a:rPr lang="nb-NO" sz="1400" dirty="0"/>
              <a:t>Helse Møre og Romsdal</a:t>
            </a:r>
          </a:p>
          <a:p>
            <a:pPr marL="180000">
              <a:spcBef>
                <a:spcPts val="0"/>
              </a:spcBef>
            </a:pPr>
            <a:r>
              <a:rPr lang="nb-NO" sz="1400" dirty="0"/>
              <a:t>St. Olavs Hospital</a:t>
            </a:r>
          </a:p>
          <a:p>
            <a:pPr marL="180000">
              <a:spcBef>
                <a:spcPts val="0"/>
              </a:spcBef>
            </a:pPr>
            <a:r>
              <a:rPr lang="nb-NO" sz="1400" dirty="0"/>
              <a:t>Helse Nord-Trøndelag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77548" y="4506744"/>
            <a:ext cx="331667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>
              <a:spcBef>
                <a:spcPts val="0"/>
              </a:spcBef>
            </a:pPr>
            <a:r>
              <a:rPr lang="nb-NO" sz="1400" dirty="0" smtClean="0"/>
              <a:t>Helse Bergen</a:t>
            </a:r>
          </a:p>
          <a:p>
            <a:pPr marL="180000">
              <a:spcBef>
                <a:spcPts val="0"/>
              </a:spcBef>
            </a:pPr>
            <a:r>
              <a:rPr lang="nb-NO" sz="1400" dirty="0" smtClean="0"/>
              <a:t>Helse Fonna</a:t>
            </a:r>
          </a:p>
          <a:p>
            <a:pPr marL="180000">
              <a:spcBef>
                <a:spcPts val="0"/>
              </a:spcBef>
            </a:pPr>
            <a:r>
              <a:rPr lang="nb-NO" sz="1400" dirty="0" smtClean="0"/>
              <a:t>Helse Stavanger</a:t>
            </a:r>
            <a:endParaRPr lang="nb-NO" sz="1400" dirty="0"/>
          </a:p>
          <a:p>
            <a:pPr marL="180000">
              <a:spcBef>
                <a:spcPts val="0"/>
              </a:spcBef>
            </a:pPr>
            <a:r>
              <a:rPr lang="nb-NO" sz="1400" dirty="0"/>
              <a:t>Helse Førde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733309" y="4316850"/>
            <a:ext cx="4248728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>
              <a:spcBef>
                <a:spcPts val="0"/>
              </a:spcBef>
            </a:pPr>
            <a:r>
              <a:rPr lang="nb-NO" sz="1400" dirty="0" smtClean="0"/>
              <a:t>Østfold BHM</a:t>
            </a:r>
          </a:p>
          <a:p>
            <a:pPr marL="180000">
              <a:spcBef>
                <a:spcPts val="0"/>
              </a:spcBef>
            </a:pPr>
            <a:r>
              <a:rPr lang="nb-NO" sz="1400" dirty="0" smtClean="0"/>
              <a:t>Akershus </a:t>
            </a:r>
            <a:r>
              <a:rPr lang="nb-NO" sz="1400" dirty="0"/>
              <a:t>universitetssykehus</a:t>
            </a:r>
          </a:p>
          <a:p>
            <a:pPr marL="180000">
              <a:spcBef>
                <a:spcPts val="0"/>
              </a:spcBef>
            </a:pPr>
            <a:r>
              <a:rPr lang="nb-NO" sz="1400" dirty="0"/>
              <a:t>Oslo universitetssykehus (MTA)</a:t>
            </a:r>
          </a:p>
          <a:p>
            <a:pPr marL="180000">
              <a:spcBef>
                <a:spcPts val="0"/>
              </a:spcBef>
            </a:pPr>
            <a:r>
              <a:rPr lang="nb-NO" sz="1400" dirty="0"/>
              <a:t>Sykehuset i Vestfold</a:t>
            </a:r>
          </a:p>
          <a:p>
            <a:pPr marL="180000">
              <a:spcBef>
                <a:spcPts val="0"/>
              </a:spcBef>
            </a:pPr>
            <a:r>
              <a:rPr lang="nb-NO" sz="1400" dirty="0"/>
              <a:t>Sykehuset </a:t>
            </a:r>
            <a:r>
              <a:rPr lang="nb-NO" sz="1400" dirty="0" smtClean="0"/>
              <a:t>Innlandet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620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Kjente feil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37668"/>
            <a:ext cx="4031512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Søk på utstyr på sak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Hvis man forsøker å søke opp en </a:t>
            </a:r>
            <a:r>
              <a:rPr lang="nb-NO" dirty="0" smtClean="0"/>
              <a:t>sak </a:t>
            </a:r>
            <a:r>
              <a:rPr lang="nb-NO" dirty="0"/>
              <a:t>basert </a:t>
            </a:r>
            <a:r>
              <a:rPr lang="nb-NO" dirty="0" smtClean="0"/>
              <a:t>på </a:t>
            </a:r>
            <a:r>
              <a:rPr lang="nb-NO" dirty="0"/>
              <a:t>alle rødmerkede </a:t>
            </a:r>
            <a:r>
              <a:rPr lang="nb-NO" dirty="0" smtClean="0"/>
              <a:t>felter under utstyr, </a:t>
            </a:r>
            <a:r>
              <a:rPr lang="nb-NO" dirty="0"/>
              <a:t>får man ingen resultat, bare en tom liste.</a:t>
            </a:r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12" y="1937668"/>
            <a:ext cx="6996666" cy="34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Notify</a:t>
            </a:r>
            <a:r>
              <a:rPr lang="nb-NO" dirty="0" smtClean="0"/>
              <a:t> </a:t>
            </a:r>
            <a:r>
              <a:rPr lang="nb-NO" dirty="0" err="1" smtClean="0"/>
              <a:t>Receiver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540795" cy="366077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</a:t>
            </a:r>
            <a:r>
              <a:rPr lang="nb-NO" dirty="0" smtClean="0"/>
              <a:t>varsling er </a:t>
            </a:r>
            <a:r>
              <a:rPr lang="nb-NO" dirty="0"/>
              <a:t>inkludert i alle </a:t>
            </a:r>
            <a:r>
              <a:rPr lang="nb-NO" dirty="0" smtClean="0"/>
              <a:t>tjenester i Bring-avtalen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Selv om haken </a:t>
            </a:r>
            <a:r>
              <a:rPr lang="nb-NO" dirty="0"/>
              <a:t>for </a:t>
            </a:r>
            <a:r>
              <a:rPr lang="nb-NO" dirty="0" err="1"/>
              <a:t>Notify</a:t>
            </a:r>
            <a:r>
              <a:rPr lang="nb-NO" dirty="0"/>
              <a:t> </a:t>
            </a:r>
            <a:r>
              <a:rPr lang="nb-NO" dirty="0" err="1" smtClean="0"/>
              <a:t>Receiver</a:t>
            </a:r>
            <a:r>
              <a:rPr lang="nb-NO" dirty="0" smtClean="0"/>
              <a:t> fjernes, </a:t>
            </a:r>
            <a:r>
              <a:rPr lang="nb-NO" dirty="0"/>
              <a:t>vil pasienter med posten </a:t>
            </a:r>
            <a:r>
              <a:rPr lang="nb-NO" dirty="0" err="1"/>
              <a:t>app</a:t>
            </a:r>
            <a:r>
              <a:rPr lang="nb-NO" dirty="0"/>
              <a:t> likevel </a:t>
            </a:r>
            <a:r>
              <a:rPr lang="nb-NO" dirty="0" smtClean="0"/>
              <a:t>varsles</a:t>
            </a:r>
          </a:p>
          <a:p>
            <a:endParaRPr lang="nb-NO" dirty="0"/>
          </a:p>
          <a:p>
            <a:r>
              <a:rPr lang="nb-NO" dirty="0" smtClean="0"/>
              <a:t>Mangel av </a:t>
            </a:r>
            <a:r>
              <a:rPr lang="nb-NO" dirty="0" err="1" smtClean="0"/>
              <a:t>tlf.nummer</a:t>
            </a:r>
            <a:r>
              <a:rPr lang="nb-NO" dirty="0" smtClean="0"/>
              <a:t>/mail gir feilmelding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18" y="1565274"/>
            <a:ext cx="42481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melde feil?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396273" cy="3660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Ikke akutt:</a:t>
            </a:r>
          </a:p>
          <a:p>
            <a:pPr marL="514350" indent="-514350">
              <a:buAutoNum type="arabicPeriod"/>
            </a:pPr>
            <a:r>
              <a:rPr lang="nb-NO" dirty="0" smtClean="0"/>
              <a:t>Superbruker</a:t>
            </a:r>
          </a:p>
          <a:p>
            <a:pPr marL="514350" indent="-514350">
              <a:buAutoNum type="arabicPeriod"/>
            </a:pPr>
            <a:r>
              <a:rPr lang="nb-NO" dirty="0" smtClean="0"/>
              <a:t>Regional FvR</a:t>
            </a:r>
          </a:p>
          <a:p>
            <a:pPr marL="514350" indent="-514350">
              <a:buAutoNum type="arabicPeriod"/>
            </a:pPr>
            <a:r>
              <a:rPr lang="nb-NO" dirty="0" smtClean="0"/>
              <a:t>Nasjonal FvR /</a:t>
            </a:r>
            <a:r>
              <a:rPr lang="nb-NO" dirty="0" err="1" smtClean="0"/>
              <a:t>arb.gruppe</a:t>
            </a:r>
            <a:endParaRPr lang="nb-NO" dirty="0" smtClean="0"/>
          </a:p>
          <a:p>
            <a:pPr marL="514350" indent="-514350">
              <a:buAutoNum type="arabicPeriod"/>
            </a:pPr>
            <a:r>
              <a:rPr lang="nb-NO" dirty="0" smtClean="0"/>
              <a:t>NHN</a:t>
            </a:r>
          </a:p>
          <a:p>
            <a:pPr marL="457200" lvl="1" indent="0">
              <a:buNone/>
            </a:pPr>
            <a:r>
              <a:rPr lang="nb-NO" dirty="0" smtClean="0">
                <a:hlinkClick r:id="rId3"/>
              </a:rPr>
              <a:t>kundesenter@nhn.no</a:t>
            </a: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Hvis kritisk: RING!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6797749" y="1825625"/>
            <a:ext cx="4079033" cy="3362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Slett cashehistorikk</a:t>
            </a:r>
          </a:p>
          <a:p>
            <a:r>
              <a:rPr lang="nb-NO" sz="2400" dirty="0"/>
              <a:t>Uansett nettleser?</a:t>
            </a:r>
          </a:p>
          <a:p>
            <a:r>
              <a:rPr lang="nb-NO" sz="2400" dirty="0" smtClean="0"/>
              <a:t>Hjemmekontor?</a:t>
            </a:r>
          </a:p>
          <a:p>
            <a:r>
              <a:rPr lang="nb-NO" sz="2400" dirty="0" smtClean="0"/>
              <a:t>Gjelder det alle?</a:t>
            </a:r>
          </a:p>
          <a:p>
            <a:r>
              <a:rPr lang="nb-NO" sz="2400" dirty="0" smtClean="0"/>
              <a:t>Hvor er du? Hvilken modul?</a:t>
            </a:r>
          </a:p>
          <a:p>
            <a:r>
              <a:rPr lang="nb-NO" sz="2400" dirty="0" smtClean="0"/>
              <a:t>Hva gjør du?</a:t>
            </a:r>
          </a:p>
          <a:p>
            <a:r>
              <a:rPr lang="nb-NO" sz="2400" dirty="0" smtClean="0"/>
              <a:t>Skjermbilde</a:t>
            </a:r>
            <a:endParaRPr lang="nb-NO" sz="2400" dirty="0"/>
          </a:p>
        </p:txBody>
      </p:sp>
      <p:sp>
        <p:nvSpPr>
          <p:cNvPr id="5" name="Bildeforklaring formet som Pil ned 4"/>
          <p:cNvSpPr/>
          <p:nvPr/>
        </p:nvSpPr>
        <p:spPr>
          <a:xfrm>
            <a:off x="9643730" y="1146147"/>
            <a:ext cx="1233052" cy="8397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Feilsøking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38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77093"/>
            <a:ext cx="10515600" cy="9901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Hva blir det neste?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838200" y="1666354"/>
            <a:ext cx="9724053" cy="366077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nb-NO" dirty="0"/>
              <a:t>Låste </a:t>
            </a:r>
            <a:r>
              <a:rPr lang="nb-NO" dirty="0" smtClean="0"/>
              <a:t>søknadstitler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Nye felt på </a:t>
            </a:r>
            <a:r>
              <a:rPr lang="nb-NO" dirty="0" smtClean="0"/>
              <a:t>Skjema, </a:t>
            </a:r>
            <a:r>
              <a:rPr lang="nb-NO" dirty="0"/>
              <a:t>Pasientdata </a:t>
            </a:r>
            <a:r>
              <a:rPr lang="nb-NO" dirty="0" smtClean="0"/>
              <a:t>(</a:t>
            </a:r>
            <a:r>
              <a:rPr lang="nb-NO" dirty="0"/>
              <a:t>overflytting</a:t>
            </a:r>
            <a:r>
              <a:rPr lang="nb-NO" dirty="0" smtClean="0"/>
              <a:t>)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UPD </a:t>
            </a:r>
            <a:r>
              <a:rPr lang="nb-NO" dirty="0" smtClean="0"/>
              <a:t>rapporten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Bedre funksjonalitet rundt varetelling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Workshop for </a:t>
            </a:r>
            <a:r>
              <a:rPr lang="nb-NO" dirty="0" smtClean="0"/>
              <a:t>saksmodulen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 smtClean="0"/>
              <a:t>Veiledere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8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38200" y="1250302"/>
            <a:ext cx="9498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Feil varebeholdning på utstyr, sak 69039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Bedre funksjonalitet på varetelling, sak 69527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Merke </a:t>
            </a:r>
            <a:r>
              <a:rPr lang="nb-NO" dirty="0"/>
              <a:t>en LO som under arbeid, sak 69451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Søke på LO i en gitt periode, sak 69228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Masse-retur og inaktivering av tilbehør, sak 69503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Bedre søk på tilbehør med SN, sak 69502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b="1" dirty="0" smtClean="0"/>
              <a:t>Veiledere = datakvalitet</a:t>
            </a:r>
          </a:p>
          <a:p>
            <a:endParaRPr lang="nb-NO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Legge </a:t>
            </a:r>
            <a:r>
              <a:rPr lang="nb-NO" dirty="0"/>
              <a:t>til ny vare </a:t>
            </a:r>
            <a:endParaRPr lang="nb-NO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Saksmodulen </a:t>
            </a:r>
            <a:r>
              <a:rPr lang="nb-NO" dirty="0"/>
              <a:t>– hva kan man bruke den til og hva er </a:t>
            </a:r>
            <a:r>
              <a:rPr lang="nb-NO" dirty="0" smtClean="0"/>
              <a:t>lurt</a:t>
            </a:r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838200" y="484120"/>
            <a:ext cx="10515600" cy="99011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 smtClean="0"/>
              <a:t>Følge opp åpne endringsønsker</a:t>
            </a:r>
            <a:br>
              <a:rPr lang="nb-NO" dirty="0" smtClean="0"/>
            </a:br>
            <a:endParaRPr lang="nb-NO" dirty="0" smtClean="0"/>
          </a:p>
          <a:p>
            <a:endParaRPr lang="nb-NO" dirty="0"/>
          </a:p>
        </p:txBody>
      </p:sp>
      <p:sp>
        <p:nvSpPr>
          <p:cNvPr id="4" name="Brettet hjørne 3"/>
          <p:cNvSpPr/>
          <p:nvPr/>
        </p:nvSpPr>
        <p:spPr>
          <a:xfrm>
            <a:off x="8322905" y="1474238"/>
            <a:ext cx="2659225" cy="183813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Kjekt å ha?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Burde ha?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Kritisk?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243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77093"/>
            <a:ext cx="10515600" cy="9901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Låste søknadstitler = datakvalitet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69" y="1467211"/>
            <a:ext cx="65436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77093"/>
            <a:ext cx="10515600" cy="9901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Flere felt på Pasientutskriften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1" y="1338611"/>
            <a:ext cx="8432346" cy="445275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619861" y="2444620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ICD Kode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HPR nummer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044" y="3409876"/>
            <a:ext cx="1752417" cy="13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4" y="96989"/>
            <a:ext cx="9144000" cy="75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74807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 smtClean="0"/>
              <a:t>Nasjonale veiledere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38200" y="1177196"/>
            <a:ext cx="5876636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Registrering av ny pasient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Registrering av enkeltutstyr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Intervallregistrering (masseregistrering) av utstyr</a:t>
            </a: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Arbeidsordre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Koding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Lager og varer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Oppsett av PV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Sikkerhetsfanen på utstyr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Dokumenthåndtering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Søke om ny NKKN/opprette NKKN (temp)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Anlegg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lnSpc>
                <a:spcPct val="200000"/>
              </a:lnSpc>
            </a:pPr>
            <a:endParaRPr lang="nb-NO" sz="2000" dirty="0"/>
          </a:p>
          <a:p>
            <a:endParaRPr lang="nb-NO" b="1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9" name="Høyre klammeparentes 8"/>
          <p:cNvSpPr/>
          <p:nvPr/>
        </p:nvSpPr>
        <p:spPr>
          <a:xfrm>
            <a:off x="5920509" y="1177197"/>
            <a:ext cx="868218" cy="46140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12" y="2936511"/>
            <a:ext cx="38576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Lokale veiledere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72126" y="776136"/>
            <a:ext cx="433185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Lagerkorrigering i prosjekt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Mottak av erstatningsutstyr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Opprette nytt lager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Reklamasjon av FBM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Retur av MTU og FBM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Varemottak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Fullføring av 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Varetelling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Batchstyring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Aktivering av Inaktivert MTU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Utstyrsstatuser</a:t>
            </a:r>
          </a:p>
        </p:txBody>
      </p:sp>
      <p:sp>
        <p:nvSpPr>
          <p:cNvPr id="9" name="Høyre klammeparentes 8"/>
          <p:cNvSpPr/>
          <p:nvPr/>
        </p:nvSpPr>
        <p:spPr>
          <a:xfrm>
            <a:off x="4435762" y="1129506"/>
            <a:ext cx="868218" cy="45416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6096000" y="3138706"/>
            <a:ext cx="465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Eksempler på lokale veiledere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639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6811" y="1466355"/>
            <a:ext cx="10515600" cy="366077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nb-NO" altLang="nb-N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 </a:t>
            </a: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2"/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nytte av hverandres erfaringer og </a:t>
            </a: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informasjon</a:t>
            </a:r>
          </a:p>
          <a:p>
            <a:pPr marL="457200" lvl="1" indent="0">
              <a:buNone/>
            </a:pPr>
            <a:endParaRPr lang="nb-NO" alt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 rapportering på likt </a:t>
            </a: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grunnlag</a:t>
            </a:r>
          </a:p>
          <a:p>
            <a:pPr marL="457200" lvl="1" indent="0">
              <a:buNone/>
            </a:pPr>
            <a:endParaRPr lang="nb-NO" alt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Erfaringsgrunnlag </a:t>
            </a: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før </a:t>
            </a: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anskaffelser</a:t>
            </a:r>
          </a:p>
          <a:p>
            <a:pPr marL="457200" lvl="1" indent="0">
              <a:buNone/>
            </a:pPr>
            <a:endParaRPr lang="nb-NO" alt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Heve alle MTA/BHM til samme høye </a:t>
            </a:r>
            <a:r>
              <a:rPr lang="nb-NO" alt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nb-NO" altLang="nb-N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 forvaltning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/>
          </a:p>
        </p:txBody>
      </p:sp>
      <p:sp>
        <p:nvSpPr>
          <p:cNvPr id="4" name="Brettet hjørne 3"/>
          <p:cNvSpPr/>
          <p:nvPr/>
        </p:nvSpPr>
        <p:spPr bwMode="auto">
          <a:xfrm>
            <a:off x="8095906" y="1790005"/>
            <a:ext cx="3096344" cy="2756561"/>
          </a:xfrm>
          <a:prstGeom prst="foldedCorner">
            <a:avLst/>
          </a:prstGeom>
          <a:solidFill>
            <a:srgbClr val="0070C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Heve</a:t>
            </a:r>
            <a:r>
              <a:rPr kumimoji="0" lang="nb-NO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kvalitetsnivået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Øke</a:t>
            </a:r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pasientsikkerheten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Økonomisk</a:t>
            </a:r>
            <a:r>
              <a:rPr kumimoji="0" lang="nb-NO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gevinst</a:t>
            </a:r>
            <a:endParaRPr kumimoji="0" lang="nb-NO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533166" y="454089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 smtClean="0"/>
              <a:t>Medusa </a:t>
            </a:r>
            <a:r>
              <a:rPr lang="nb-NO" sz="4000" dirty="0" smtClean="0"/>
              <a:t>– et nasjonalt prosjekt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738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4656" y="1165589"/>
            <a:ext cx="105156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/>
          </a:p>
          <a:p>
            <a:pPr>
              <a:lnSpc>
                <a:spcPct val="150000"/>
              </a:lnSpc>
            </a:pPr>
            <a:r>
              <a:rPr lang="nb-NO" sz="2400" dirty="0"/>
              <a:t>Det nasjonale prosjektet har ført til en felles utvikling og forståelse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BHM-nettverket er nyttig og fruktbart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Medusa er i stadig utvikling </a:t>
            </a:r>
          </a:p>
          <a:p>
            <a:endParaRPr lang="nb-NO" sz="2400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69" y="3551392"/>
            <a:ext cx="2606829" cy="1910267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000189" y="4582914"/>
            <a:ext cx="37985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634366" y="6134985"/>
            <a:ext cx="503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4"/>
              </a:rPr>
              <a:t>bhm@medusaforvaltning.no</a:t>
            </a:r>
            <a:endParaRPr lang="nb-NO" dirty="0"/>
          </a:p>
          <a:p>
            <a:r>
              <a:rPr lang="nb-NO" dirty="0">
                <a:hlinkClick r:id="rId5"/>
              </a:rPr>
              <a:t>post@medusaforvaltning.no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660676" y="5461659"/>
            <a:ext cx="1839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 smtClean="0">
                <a:solidFill>
                  <a:schemeClr val="bg1">
                    <a:lumMod val="50000"/>
                  </a:schemeClr>
                </a:solidFill>
              </a:rPr>
              <a:t>Getty</a:t>
            </a:r>
            <a:r>
              <a:rPr lang="nb-NO" sz="1100" dirty="0" smtClean="0">
                <a:solidFill>
                  <a:schemeClr val="bg1">
                    <a:lumMod val="50000"/>
                  </a:schemeClr>
                </a:solidFill>
              </a:rPr>
              <a:t> images</a:t>
            </a:r>
            <a:endParaRPr lang="nb-NO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49852"/>
            <a:ext cx="10515600" cy="1325563"/>
          </a:xfrm>
        </p:spPr>
        <p:txBody>
          <a:bodyPr/>
          <a:lstStyle/>
          <a:p>
            <a:r>
              <a:rPr lang="nb-NO" dirty="0" smtClean="0"/>
              <a:t>Nytt system – nye muligheter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60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 dirty="0"/>
              <a:t>Innføring av alle nye løsninger medfører arbeid, endringer og mulig </a:t>
            </a:r>
            <a:r>
              <a:rPr lang="nb-NO" sz="2000" dirty="0" smtClean="0"/>
              <a:t>misnøye </a:t>
            </a: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 smtClean="0"/>
              <a:t>Forrige </a:t>
            </a:r>
            <a:r>
              <a:rPr lang="nb-NO" sz="2000" dirty="0"/>
              <a:t>løsning var tilpasset lokal bruk gjennom en årrekke. Det er naturlig at en del tilpasning og funksjonalitet forsvinner ved overgang til Medusa (som er en hyllevare)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Nytt system skal gjøre ting bedre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000" dirty="0" smtClean="0"/>
              <a:t>Hvordan få til dette i praksis?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236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5215" y="270391"/>
            <a:ext cx="3049789" cy="62547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Organisering Medusa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488343" y="1927301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Nasjonalt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0499762" y="3755731"/>
            <a:ext cx="106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Regionalt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660831" y="4977291"/>
            <a:ext cx="74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Lokalt</a:t>
            </a:r>
            <a:endParaRPr lang="nb-NO" dirty="0"/>
          </a:p>
        </p:txBody>
      </p:sp>
      <p:sp>
        <p:nvSpPr>
          <p:cNvPr id="8" name="Bildeforklaring formet som Pil ned 7"/>
          <p:cNvSpPr/>
          <p:nvPr/>
        </p:nvSpPr>
        <p:spPr>
          <a:xfrm>
            <a:off x="4922875" y="984289"/>
            <a:ext cx="1796902" cy="1148317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SES</a:t>
            </a:r>
          </a:p>
          <a:p>
            <a:pPr algn="ctr"/>
            <a:r>
              <a:rPr lang="nb-NO" dirty="0" smtClean="0"/>
              <a:t>Systemeierstyret</a:t>
            </a:r>
            <a:endParaRPr lang="nb-NO" dirty="0"/>
          </a:p>
        </p:txBody>
      </p:sp>
      <p:sp>
        <p:nvSpPr>
          <p:cNvPr id="9" name="Bildeforklaring formet som Pil ned 8"/>
          <p:cNvSpPr/>
          <p:nvPr/>
        </p:nvSpPr>
        <p:spPr>
          <a:xfrm>
            <a:off x="4880345" y="2296633"/>
            <a:ext cx="1839432" cy="1169581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FVR</a:t>
            </a:r>
          </a:p>
          <a:p>
            <a:pPr algn="ctr"/>
            <a:r>
              <a:rPr lang="nb-NO" dirty="0" smtClean="0"/>
              <a:t>Forvaltningsrådet</a:t>
            </a:r>
            <a:endParaRPr lang="nb-NO" dirty="0"/>
          </a:p>
        </p:txBody>
      </p:sp>
      <p:sp>
        <p:nvSpPr>
          <p:cNvPr id="11" name="Bildeforklaring formet som Pil ned 10"/>
          <p:cNvSpPr/>
          <p:nvPr/>
        </p:nvSpPr>
        <p:spPr>
          <a:xfrm>
            <a:off x="1715949" y="3518194"/>
            <a:ext cx="1839432" cy="11695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HN</a:t>
            </a:r>
          </a:p>
          <a:p>
            <a:pPr algn="ctr"/>
            <a:r>
              <a:rPr lang="nb-NO" dirty="0" smtClean="0"/>
              <a:t>Regionalt FVR</a:t>
            </a:r>
            <a:endParaRPr lang="nb-NO" dirty="0"/>
          </a:p>
        </p:txBody>
      </p:sp>
      <p:sp>
        <p:nvSpPr>
          <p:cNvPr id="12" name="Bildeforklaring formet som Pil ned 11"/>
          <p:cNvSpPr/>
          <p:nvPr/>
        </p:nvSpPr>
        <p:spPr>
          <a:xfrm>
            <a:off x="3822874" y="3540273"/>
            <a:ext cx="1839432" cy="11695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HMN</a:t>
            </a:r>
          </a:p>
          <a:p>
            <a:pPr algn="ctr"/>
            <a:r>
              <a:rPr lang="nb-NO" dirty="0" smtClean="0"/>
              <a:t>Regionalt FVR</a:t>
            </a:r>
            <a:endParaRPr lang="nb-NO" dirty="0"/>
          </a:p>
        </p:txBody>
      </p:sp>
      <p:sp>
        <p:nvSpPr>
          <p:cNvPr id="13" name="Bildeforklaring formet som Pil ned 12"/>
          <p:cNvSpPr/>
          <p:nvPr/>
        </p:nvSpPr>
        <p:spPr>
          <a:xfrm>
            <a:off x="6009443" y="3540273"/>
            <a:ext cx="1839432" cy="11695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</a:t>
            </a:r>
          </a:p>
          <a:p>
            <a:pPr algn="ctr"/>
            <a:r>
              <a:rPr lang="nb-NO" dirty="0" smtClean="0"/>
              <a:t>Regionalt FVR</a:t>
            </a:r>
            <a:endParaRPr lang="nb-NO" dirty="0"/>
          </a:p>
        </p:txBody>
      </p:sp>
      <p:sp>
        <p:nvSpPr>
          <p:cNvPr id="14" name="Bildeforklaring formet som Pil ned 13"/>
          <p:cNvSpPr/>
          <p:nvPr/>
        </p:nvSpPr>
        <p:spPr>
          <a:xfrm>
            <a:off x="8136138" y="3528827"/>
            <a:ext cx="1839432" cy="11695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HSØ</a:t>
            </a:r>
          </a:p>
          <a:p>
            <a:pPr algn="ctr"/>
            <a:r>
              <a:rPr lang="nb-NO" dirty="0" smtClean="0"/>
              <a:t>Regionalt FVR</a:t>
            </a:r>
            <a:endParaRPr lang="nb-NO" dirty="0"/>
          </a:p>
        </p:txBody>
      </p:sp>
      <p:sp>
        <p:nvSpPr>
          <p:cNvPr id="15" name="Bildeforklaring formet som Pil ned 14"/>
          <p:cNvSpPr/>
          <p:nvPr/>
        </p:nvSpPr>
        <p:spPr>
          <a:xfrm>
            <a:off x="1695980" y="4761833"/>
            <a:ext cx="1839432" cy="1169581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Lokal gruppe / superbruker</a:t>
            </a:r>
            <a:endParaRPr lang="nb-NO" dirty="0"/>
          </a:p>
        </p:txBody>
      </p:sp>
      <p:sp>
        <p:nvSpPr>
          <p:cNvPr id="16" name="Bildeforklaring formet som Pil ned 15"/>
          <p:cNvSpPr/>
          <p:nvPr/>
        </p:nvSpPr>
        <p:spPr>
          <a:xfrm>
            <a:off x="3822874" y="4761834"/>
            <a:ext cx="1839432" cy="1169581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Lokal gruppe / superbruker</a:t>
            </a:r>
            <a:endParaRPr lang="nb-NO" dirty="0"/>
          </a:p>
        </p:txBody>
      </p:sp>
      <p:sp>
        <p:nvSpPr>
          <p:cNvPr id="17" name="Bildeforklaring formet som Pil ned 16"/>
          <p:cNvSpPr/>
          <p:nvPr/>
        </p:nvSpPr>
        <p:spPr>
          <a:xfrm>
            <a:off x="6003387" y="4761834"/>
            <a:ext cx="1839432" cy="1169581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Lokal gruppe / superbruker</a:t>
            </a:r>
            <a:endParaRPr lang="nb-NO" dirty="0"/>
          </a:p>
        </p:txBody>
      </p:sp>
      <p:sp>
        <p:nvSpPr>
          <p:cNvPr id="18" name="Bildeforklaring formet som Pil ned 17"/>
          <p:cNvSpPr/>
          <p:nvPr/>
        </p:nvSpPr>
        <p:spPr>
          <a:xfrm>
            <a:off x="8136138" y="4761834"/>
            <a:ext cx="1839432" cy="1169581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Lokal gruppe / superbruker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77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185086" y="803189"/>
            <a:ext cx="9655329" cy="4895427"/>
          </a:xfrm>
          <a:prstGeom prst="rightArrowCallout">
            <a:avLst>
              <a:gd name="adj1" fmla="val 7570"/>
              <a:gd name="adj2" fmla="val 8317"/>
              <a:gd name="adj3" fmla="val 7819"/>
              <a:gd name="adj4" fmla="val 94638"/>
            </a:avLst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86" y="26056"/>
            <a:ext cx="7820155" cy="915429"/>
          </a:xfrm>
        </p:spPr>
        <p:txBody>
          <a:bodyPr>
            <a:normAutofit/>
          </a:bodyPr>
          <a:lstStyle/>
          <a:p>
            <a:r>
              <a:rPr lang="nb-NO" dirty="0" smtClean="0"/>
              <a:t>Nasjonalt forvaltningsråd</a:t>
            </a:r>
            <a:endParaRPr lang="nb-NO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9350" y="933140"/>
            <a:ext cx="9201217" cy="4608083"/>
            <a:chOff x="392387" y="730079"/>
            <a:chExt cx="6900913" cy="3456062"/>
          </a:xfrm>
        </p:grpSpPr>
        <p:sp>
          <p:nvSpPr>
            <p:cNvPr id="13" name="Freeform 12"/>
            <p:cNvSpPr/>
            <p:nvPr/>
          </p:nvSpPr>
          <p:spPr>
            <a:xfrm>
              <a:off x="3354979" y="736338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473" tIns="324379" rIns="289475" bIns="324377" numCol="1" spcCol="1270" anchor="ctr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dirty="0" smtClean="0"/>
                <a:t>Leverandør kontakt</a:t>
              </a:r>
              <a:endParaRPr lang="nb-NO" sz="14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79224" y="1019047"/>
              <a:ext cx="1940882" cy="671888"/>
            </a:xfrm>
            <a:custGeom>
              <a:avLst/>
              <a:gdLst>
                <a:gd name="connsiteX0" fmla="*/ 0 w 1940882"/>
                <a:gd name="connsiteY0" fmla="*/ 0 h 775341"/>
                <a:gd name="connsiteX1" fmla="*/ 1940882 w 1940882"/>
                <a:gd name="connsiteY1" fmla="*/ 0 h 775341"/>
                <a:gd name="connsiteX2" fmla="*/ 1940882 w 1940882"/>
                <a:gd name="connsiteY2" fmla="*/ 775341 h 775341"/>
                <a:gd name="connsiteX3" fmla="*/ 0 w 1940882"/>
                <a:gd name="connsiteY3" fmla="*/ 775341 h 775341"/>
                <a:gd name="connsiteX4" fmla="*/ 0 w 1940882"/>
                <a:gd name="connsiteY4" fmla="*/ 0 h 7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882" h="775341">
                  <a:moveTo>
                    <a:pt x="0" y="0"/>
                  </a:moveTo>
                  <a:lnTo>
                    <a:pt x="1940882" y="0"/>
                  </a:lnTo>
                  <a:lnTo>
                    <a:pt x="1940882" y="775341"/>
                  </a:lnTo>
                  <a:lnTo>
                    <a:pt x="0" y="77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Behandling og oppfølging </a:t>
              </a:r>
              <a:r>
                <a:rPr lang="nb-NO" sz="1400" b="1" dirty="0"/>
                <a:t>av innmeldte </a:t>
              </a:r>
              <a:r>
                <a:rPr lang="nb-NO" sz="1400" b="1" dirty="0" smtClean="0"/>
                <a:t>saker</a:t>
              </a:r>
              <a:endParaRPr lang="nb-NO" sz="1400" b="1" dirty="0"/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Diskutere  løsninger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Status på </a:t>
              </a:r>
              <a:r>
                <a:rPr lang="nb-NO" sz="1400" b="1" dirty="0"/>
                <a:t>nye innføringer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29662" y="730079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93" tIns="268499" rIns="233595" bIns="268497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dirty="0" smtClean="0"/>
                <a:t>NKKN</a:t>
              </a:r>
              <a:endParaRPr lang="nb-NO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43461" y="1797056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553" tIns="329459" rIns="294555" bIns="329457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dirty="0" smtClean="0"/>
                <a:t>Bruker- støtte</a:t>
              </a:r>
              <a:endParaRPr lang="nb-NO" sz="28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81890" y="2089881"/>
              <a:ext cx="1837317" cy="736457"/>
            </a:xfrm>
            <a:custGeom>
              <a:avLst/>
              <a:gdLst>
                <a:gd name="connsiteX0" fmla="*/ 0 w 1395613"/>
                <a:gd name="connsiteY0" fmla="*/ 0 h 775341"/>
                <a:gd name="connsiteX1" fmla="*/ 1395613 w 1395613"/>
                <a:gd name="connsiteY1" fmla="*/ 0 h 775341"/>
                <a:gd name="connsiteX2" fmla="*/ 1395613 w 1395613"/>
                <a:gd name="connsiteY2" fmla="*/ 775341 h 775341"/>
                <a:gd name="connsiteX3" fmla="*/ 0 w 1395613"/>
                <a:gd name="connsiteY3" fmla="*/ 775341 h 775341"/>
                <a:gd name="connsiteX4" fmla="*/ 0 w 1395613"/>
                <a:gd name="connsiteY4" fmla="*/ 0 h 7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613" h="775341">
                  <a:moveTo>
                    <a:pt x="0" y="0"/>
                  </a:moveTo>
                  <a:lnTo>
                    <a:pt x="1395613" y="0"/>
                  </a:lnTo>
                  <a:lnTo>
                    <a:pt x="1395613" y="775341"/>
                  </a:lnTo>
                  <a:lnTo>
                    <a:pt x="0" y="77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Kartlegge og spesifisere felles behov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Gruppere og </a:t>
              </a:r>
              <a:r>
                <a:rPr lang="nb-NO" sz="1400" b="1" dirty="0" smtClean="0"/>
                <a:t>prioritere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957646" y="1797056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93" tIns="268499" rIns="233595" bIns="268497" numCol="1" spcCol="1270" anchor="ctr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Aft>
                  <a:spcPct val="35000"/>
                </a:spcAft>
              </a:pPr>
              <a:r>
                <a:rPr lang="nb-NO" dirty="0" smtClean="0"/>
                <a:t>Innovasjon og endringer</a:t>
              </a:r>
              <a:endParaRPr lang="nb-NO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52879" y="2893905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13" tIns="339619" rIns="304715" bIns="339617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dirty="0" err="1" smtClean="0"/>
                <a:t>Infor</a:t>
              </a:r>
              <a:r>
                <a:rPr lang="nb-NO" dirty="0" smtClean="0"/>
                <a:t>-</a:t>
              </a:r>
            </a:p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dirty="0" err="1" smtClean="0"/>
                <a:t>masjon</a:t>
              </a:r>
              <a:endParaRPr lang="nb-NO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38695" y="2893905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93" tIns="268499" rIns="233595" bIns="268497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133" dirty="0"/>
                <a:t>Nye </a:t>
              </a:r>
              <a:r>
                <a:rPr lang="nb-NO" sz="1867" dirty="0"/>
                <a:t>versjoner</a:t>
              </a:r>
              <a:endParaRPr lang="nb-NO" sz="2133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63351" y="3196190"/>
              <a:ext cx="1475345" cy="706787"/>
            </a:xfrm>
            <a:custGeom>
              <a:avLst/>
              <a:gdLst>
                <a:gd name="connsiteX0" fmla="*/ 0 w 1940882"/>
                <a:gd name="connsiteY0" fmla="*/ 0 h 775341"/>
                <a:gd name="connsiteX1" fmla="*/ 1940882 w 1940882"/>
                <a:gd name="connsiteY1" fmla="*/ 0 h 775341"/>
                <a:gd name="connsiteX2" fmla="*/ 1940882 w 1940882"/>
                <a:gd name="connsiteY2" fmla="*/ 775341 h 775341"/>
                <a:gd name="connsiteX3" fmla="*/ 0 w 1940882"/>
                <a:gd name="connsiteY3" fmla="*/ 775341 h 775341"/>
                <a:gd name="connsiteX4" fmla="*/ 0 w 1940882"/>
                <a:gd name="connsiteY4" fmla="*/ 0 h 7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882" h="775341">
                  <a:moveTo>
                    <a:pt x="0" y="0"/>
                  </a:moveTo>
                  <a:lnTo>
                    <a:pt x="1940882" y="0"/>
                  </a:lnTo>
                  <a:lnTo>
                    <a:pt x="1940882" y="775341"/>
                  </a:lnTo>
                  <a:lnTo>
                    <a:pt x="0" y="77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Koordinere testing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Planlegge </a:t>
              </a:r>
              <a:r>
                <a:rPr lang="nb-NO" sz="1400" b="1" dirty="0" smtClean="0"/>
                <a:t>utrullinger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Konfigurasjonskontroll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387" y="932042"/>
              <a:ext cx="1641828" cy="43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73479" y="1016959"/>
              <a:ext cx="1665218" cy="7379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Behandle NKKN-søknader</a:t>
              </a:r>
              <a:endParaRPr lang="nb-NO" sz="1400" b="1" dirty="0"/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Teknisk løsning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Kodeverk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Videreutvikling</a:t>
              </a:r>
              <a:endParaRPr lang="nb-NO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8875" y="2503986"/>
              <a:ext cx="1704425" cy="43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901648" y="2089881"/>
              <a:ext cx="1841813" cy="7364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Nasjonale veiledere</a:t>
              </a:r>
              <a:endParaRPr lang="nb-NO" sz="1400" b="1" dirty="0"/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Bistand </a:t>
              </a:r>
              <a:r>
                <a:rPr lang="nb-NO" sz="1400" b="1" dirty="0"/>
                <a:t>ved </a:t>
              </a:r>
              <a:r>
                <a:rPr lang="nb-NO" sz="1400" b="1" dirty="0" smtClean="0"/>
                <a:t>nye innføringer</a:t>
              </a:r>
              <a:endParaRPr lang="nb-NO" sz="1400" b="1" dirty="0"/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/>
                <a:t>Foreslå </a:t>
              </a:r>
              <a:r>
                <a:rPr lang="nb-NO" sz="1400" b="1" dirty="0" smtClean="0"/>
                <a:t>mønsterpraksis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b="1" dirty="0" smtClean="0"/>
                <a:t>Råd og tips om Medusa</a:t>
              </a:r>
              <a:endParaRPr lang="nb-NO" sz="1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16691" y="3592988"/>
              <a:ext cx="1704425" cy="43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016691" y="3592988"/>
              <a:ext cx="1704425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1200" b="1" dirty="0"/>
            </a:p>
          </p:txBody>
        </p:sp>
      </p:grpSp>
      <p:sp>
        <p:nvSpPr>
          <p:cNvPr id="28" name="Freeform 27"/>
          <p:cNvSpPr/>
          <p:nvPr/>
        </p:nvSpPr>
        <p:spPr>
          <a:xfrm>
            <a:off x="9951876" y="1771334"/>
            <a:ext cx="1356590" cy="29316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445856" rIns="179007" bIns="445856" numCol="1" spcCol="1270" anchor="t" anchorCtr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3600" dirty="0">
              <a:solidFill>
                <a:schemeClr val="tx1"/>
              </a:solidFill>
            </a:endParaRPr>
          </a:p>
          <a:p>
            <a:pPr marL="0" lvl="1" defTabSz="94824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b-NO" sz="2000" dirty="0" smtClean="0">
                <a:solidFill>
                  <a:schemeClr val="tx1"/>
                </a:solidFill>
              </a:rPr>
              <a:t>Arbeids-grupper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685666" y="4225890"/>
            <a:ext cx="3055662" cy="1243732"/>
          </a:xfrm>
          <a:custGeom>
            <a:avLst/>
            <a:gdLst>
              <a:gd name="connsiteX0" fmla="*/ 0 w 1395613"/>
              <a:gd name="connsiteY0" fmla="*/ 0 h 775341"/>
              <a:gd name="connsiteX1" fmla="*/ 1395613 w 1395613"/>
              <a:gd name="connsiteY1" fmla="*/ 0 h 775341"/>
              <a:gd name="connsiteX2" fmla="*/ 1395613 w 1395613"/>
              <a:gd name="connsiteY2" fmla="*/ 775341 h 775341"/>
              <a:gd name="connsiteX3" fmla="*/ 0 w 1395613"/>
              <a:gd name="connsiteY3" fmla="*/ 775341 h 775341"/>
              <a:gd name="connsiteX4" fmla="*/ 0 w 1395613"/>
              <a:gd name="connsiteY4" fmla="*/ 0 h 77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13" h="775341">
                <a:moveTo>
                  <a:pt x="0" y="0"/>
                </a:moveTo>
                <a:lnTo>
                  <a:pt x="1395613" y="0"/>
                </a:lnTo>
                <a:lnTo>
                  <a:pt x="1395613" y="775341"/>
                </a:lnTo>
                <a:lnTo>
                  <a:pt x="0" y="775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b="1" dirty="0" smtClean="0"/>
              <a:t>Rapportering og deling av data</a:t>
            </a:r>
          </a:p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b="1" dirty="0" smtClean="0"/>
              <a:t>Dokumentasjon</a:t>
            </a:r>
          </a:p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b="1" dirty="0" smtClean="0"/>
              <a:t>Medusaforvaltning.no, e-post</a:t>
            </a:r>
            <a:r>
              <a:rPr lang="nb-NO" sz="1400" b="1" dirty="0"/>
              <a:t> </a:t>
            </a:r>
            <a:r>
              <a:rPr lang="nb-NO" sz="1400" b="1" dirty="0" smtClean="0"/>
              <a:t>lister Nyhetsbrev</a:t>
            </a:r>
          </a:p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b="1" dirty="0" smtClean="0"/>
              <a:t>Brukerforum på nett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10630171" y="4078757"/>
            <a:ext cx="914400" cy="5389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BHM</a:t>
            </a:r>
            <a:endParaRPr lang="nb-NO" dirty="0"/>
          </a:p>
        </p:txBody>
      </p:sp>
      <p:sp>
        <p:nvSpPr>
          <p:cNvPr id="24" name="Avrundet rektangel 23"/>
          <p:cNvSpPr/>
          <p:nvPr/>
        </p:nvSpPr>
        <p:spPr>
          <a:xfrm>
            <a:off x="10782571" y="4231157"/>
            <a:ext cx="914400" cy="5389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BHM</a:t>
            </a:r>
            <a:endParaRPr lang="nb-NO" dirty="0"/>
          </a:p>
        </p:txBody>
      </p:sp>
      <p:sp>
        <p:nvSpPr>
          <p:cNvPr id="29" name="Avrundet rektangel 28"/>
          <p:cNvSpPr/>
          <p:nvPr/>
        </p:nvSpPr>
        <p:spPr>
          <a:xfrm>
            <a:off x="10934971" y="4383557"/>
            <a:ext cx="914400" cy="5389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BHM</a:t>
            </a:r>
            <a:endParaRPr lang="nb-NO" dirty="0"/>
          </a:p>
        </p:txBody>
      </p:sp>
      <p:sp>
        <p:nvSpPr>
          <p:cNvPr id="30" name="Avrundet rektangel 29"/>
          <p:cNvSpPr/>
          <p:nvPr/>
        </p:nvSpPr>
        <p:spPr>
          <a:xfrm>
            <a:off x="11087371" y="4535957"/>
            <a:ext cx="914400" cy="5389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BHM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9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531380"/>
            <a:ext cx="10515600" cy="1325563"/>
          </a:xfrm>
        </p:spPr>
        <p:txBody>
          <a:bodyPr/>
          <a:lstStyle/>
          <a:p>
            <a:r>
              <a:rPr lang="nb-NO" dirty="0" smtClean="0"/>
              <a:t>Innspill fra brukere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374746" cy="366077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nb-NO" sz="2000" i="1" dirty="0"/>
              <a:t>T</a:t>
            </a:r>
            <a:r>
              <a:rPr lang="nb-NO" sz="2000" i="1" dirty="0" smtClean="0"/>
              <a:t>ing har </a:t>
            </a:r>
            <a:r>
              <a:rPr lang="nb-NO" sz="2000" i="1" dirty="0"/>
              <a:t>blitt enklere og </a:t>
            </a:r>
            <a:r>
              <a:rPr lang="nb-NO" sz="2000" i="1" dirty="0" smtClean="0"/>
              <a:t>mer </a:t>
            </a:r>
            <a:r>
              <a:rPr lang="nb-NO" sz="2000" i="1" dirty="0"/>
              <a:t>oversiktlig med </a:t>
            </a:r>
            <a:r>
              <a:rPr lang="nb-NO" sz="2000" i="1" dirty="0" smtClean="0"/>
              <a:t>Medusa</a:t>
            </a:r>
            <a:r>
              <a:rPr lang="nb-NO" sz="2000" i="1" dirty="0"/>
              <a:t>.</a:t>
            </a:r>
            <a:r>
              <a:rPr lang="nb-NO" sz="2000" i="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nb-NO" sz="2000" i="1" dirty="0" smtClean="0"/>
              <a:t>Vanskelig å </a:t>
            </a:r>
            <a:r>
              <a:rPr lang="nb-NO" sz="2000" i="1" dirty="0"/>
              <a:t>finne tid i arbeidsdagen </a:t>
            </a:r>
            <a:r>
              <a:rPr lang="nb-NO" sz="2000" i="1" dirty="0" smtClean="0"/>
              <a:t>til å utforske</a:t>
            </a:r>
            <a:r>
              <a:rPr lang="nb-NO" sz="2000" i="1" dirty="0"/>
              <a:t>de muligheter som er i </a:t>
            </a:r>
            <a:r>
              <a:rPr lang="nb-NO" sz="2000" i="1" dirty="0" smtClean="0"/>
              <a:t>Medusa.  Skulle gjerne hatt mer tid til å finne ut hvordan utnytte </a:t>
            </a:r>
            <a:r>
              <a:rPr lang="nb-NO" sz="2000" i="1" dirty="0"/>
              <a:t>programmet </a:t>
            </a:r>
            <a:r>
              <a:rPr lang="nb-NO" sz="2000" i="1" dirty="0" smtClean="0"/>
              <a:t>bedre og </a:t>
            </a:r>
            <a:r>
              <a:rPr lang="nb-NO" sz="2000" i="1" dirty="0"/>
              <a:t>lære nytt.  </a:t>
            </a:r>
            <a:endParaRPr lang="nb-NO" sz="2000" i="1" dirty="0" smtClean="0"/>
          </a:p>
          <a:p>
            <a:pPr>
              <a:lnSpc>
                <a:spcPct val="150000"/>
              </a:lnSpc>
            </a:pPr>
            <a:r>
              <a:rPr lang="nb-NO" sz="2000" i="1" dirty="0" smtClean="0"/>
              <a:t>Lite kontakt med andre BHM i det daglige til tross for at vi må tenke felles</a:t>
            </a:r>
          </a:p>
          <a:p>
            <a:pPr>
              <a:lnSpc>
                <a:spcPct val="100000"/>
              </a:lnSpc>
            </a:pPr>
            <a:r>
              <a:rPr lang="nb-NO" sz="2000" i="1" dirty="0"/>
              <a:t>Eksempler på at vi har funnet en lur måte å gjøre noe på, men så kolliderer det med en annen BHM</a:t>
            </a:r>
          </a:p>
          <a:p>
            <a:pPr>
              <a:lnSpc>
                <a:spcPct val="150000"/>
              </a:lnSpc>
            </a:pPr>
            <a:r>
              <a:rPr lang="nb-NO" sz="2000" i="1" dirty="0" smtClean="0"/>
              <a:t>Vi </a:t>
            </a:r>
            <a:r>
              <a:rPr lang="nb-NO" sz="2000" i="1" dirty="0"/>
              <a:t>har fortsatt mye igjen å lære etter ett år med Medusa.</a:t>
            </a:r>
          </a:p>
          <a:p>
            <a:pPr>
              <a:lnSpc>
                <a:spcPct val="150000"/>
              </a:lnSpc>
            </a:pP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11353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9976" y="365125"/>
            <a:ext cx="10515600" cy="1325563"/>
          </a:xfrm>
        </p:spPr>
        <p:txBody>
          <a:bodyPr/>
          <a:lstStyle/>
          <a:p>
            <a:r>
              <a:rPr lang="nb-NO" dirty="0" smtClean="0"/>
              <a:t>BHM-gruppa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02017" y="1805354"/>
            <a:ext cx="4963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Mandat</a:t>
            </a:r>
          </a:p>
          <a:p>
            <a:r>
              <a:rPr lang="nb-NO" sz="1600" i="1" dirty="0"/>
              <a:t>Arbeidsgruppa BHM behandler saker som omhandler BHM. Vi vil dele løsninger, diskutere utfordringer, drøfte behov og skissere løsninger, samt drøfte og prioritere saker med/mot Softpro. Herunder vil vi sikre lik praksis for registrering og lik bruk av felter, for å legge opp til en framtidig deling av data og mulighet til å ta ut sammenlignbar statistikk. Vi vil lære av hverandre og samarbeide om å få gjennomført endringer i, eller utvikling av, Medusa.</a:t>
            </a:r>
            <a:endParaRPr lang="nb-NO" sz="16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74232"/>
              </p:ext>
            </p:extLst>
          </p:nvPr>
        </p:nvGraphicFramePr>
        <p:xfrm>
          <a:off x="880568" y="1690688"/>
          <a:ext cx="5509600" cy="338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442">
                  <a:extLst>
                    <a:ext uri="{9D8B030D-6E8A-4147-A177-3AD203B41FA5}">
                      <a16:colId xmlns:a16="http://schemas.microsoft.com/office/drawing/2014/main" val="2448307514"/>
                    </a:ext>
                  </a:extLst>
                </a:gridCol>
                <a:gridCol w="2003411">
                  <a:extLst>
                    <a:ext uri="{9D8B030D-6E8A-4147-A177-3AD203B41FA5}">
                      <a16:colId xmlns:a16="http://schemas.microsoft.com/office/drawing/2014/main" val="3974970168"/>
                    </a:ext>
                  </a:extLst>
                </a:gridCol>
                <a:gridCol w="1127747">
                  <a:extLst>
                    <a:ext uri="{9D8B030D-6E8A-4147-A177-3AD203B41FA5}">
                      <a16:colId xmlns:a16="http://schemas.microsoft.com/office/drawing/2014/main" val="2574772373"/>
                    </a:ext>
                  </a:extLst>
                </a:gridCol>
              </a:tblGrid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Deltagere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dirty="0">
                          <a:effectLst/>
                        </a:rPr>
                        <a:t>Helseforetak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dirty="0">
                          <a:effectLst/>
                        </a:rPr>
                        <a:t>Medusa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0704715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Stein Alfei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Sykehuset Innlandet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Ja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854573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 smtClean="0">
                          <a:effectLst/>
                        </a:rPr>
                        <a:t>          Monica </a:t>
                      </a:r>
                      <a:r>
                        <a:rPr lang="nb-NO" sz="1400" b="0" dirty="0">
                          <a:effectLst/>
                        </a:rPr>
                        <a:t>Østvik	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AHUS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Ja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220116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 smtClean="0">
                          <a:effectLst/>
                        </a:rPr>
                        <a:t>            Magnar </a:t>
                      </a:r>
                      <a:r>
                        <a:rPr lang="nb-NO" sz="1400" b="0" dirty="0">
                          <a:effectLst/>
                        </a:rPr>
                        <a:t>Heltne	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Helse Førde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 Ja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876855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Hanne Waaberg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St Olav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Ja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2923362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Merethe Hokland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Helgelandssykehuset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Ja 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717844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Tommy Bøe Urdahl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Vestre Viken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Ja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630137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Kristoffer Røed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OUS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Nei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156824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Gry Bodil </a:t>
                      </a:r>
                      <a:r>
                        <a:rPr lang="nb-NO" sz="1400" b="0" dirty="0" smtClean="0">
                          <a:effectLst/>
                        </a:rPr>
                        <a:t>Malin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Kirkenes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Ja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7607059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>
                          <a:effectLst/>
                        </a:rPr>
                        <a:t>Tore Solberg	</a:t>
                      </a:r>
                      <a:endParaRPr lang="nb-NO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SiV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Ja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450967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Trond Ove Svendsen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Helse Nord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Ja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1385480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Henrik Thisland/Endre Berge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>
                          <a:effectLst/>
                        </a:rPr>
                        <a:t>Stavanger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Ja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883132"/>
                  </a:ext>
                </a:extLst>
              </a:tr>
              <a:tr h="26008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400" b="0" dirty="0">
                          <a:effectLst/>
                        </a:rPr>
                        <a:t>Morten Straus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>
                          <a:effectLst/>
                        </a:rPr>
                        <a:t>Haukeland Sykehus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Ja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37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foregår i gruppa?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24169" y="1441380"/>
            <a:ext cx="91431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Vi deler informasjon om funksjoner og muligheter i Medusa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Utveksler veiledere og tips/triks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/>
              <a:t>D</a:t>
            </a:r>
            <a:r>
              <a:rPr lang="nb-NO" dirty="0" smtClean="0"/>
              <a:t>iskuterer behov Medusa ikke støtter per i dag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/>
              <a:t>F</a:t>
            </a:r>
            <a:r>
              <a:rPr lang="nb-NO" dirty="0" smtClean="0"/>
              <a:t>ormulerer endringsønsker og samarbeider tett med Softpro for å få det i produksjon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/>
              <a:t>B</a:t>
            </a:r>
            <a:r>
              <a:rPr lang="nb-NO" dirty="0" smtClean="0"/>
              <a:t>lir enige om Best Practice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Vi lærer av hverandre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25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US - Overord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.pptx" id="{5E02342F-8BE3-4F5F-92B6-B7D164680CC6}" vid="{3B3EEA81-5EA5-4521-BF24-6AB63058D9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</Template>
  <TotalTime>0</TotalTime>
  <Words>1600</Words>
  <Application>Microsoft Office PowerPoint</Application>
  <PresentationFormat>Widescreen</PresentationFormat>
  <Paragraphs>405</Paragraphs>
  <Slides>30</Slides>
  <Notes>26</Notes>
  <HiddenSlides>2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OUS - Overordnet</vt:lpstr>
      <vt:lpstr>MEDUSA BHM                                             Kirkenes, 14.juni 2022    </vt:lpstr>
      <vt:lpstr>Nye innføringer</vt:lpstr>
      <vt:lpstr>PowerPoint-presentasjon</vt:lpstr>
      <vt:lpstr>Nytt system – nye muligheter</vt:lpstr>
      <vt:lpstr>Organisering Medusa</vt:lpstr>
      <vt:lpstr>Nasjonalt forvaltningsråd</vt:lpstr>
      <vt:lpstr>Innspill fra brukere</vt:lpstr>
      <vt:lpstr>BHM-gruppa</vt:lpstr>
      <vt:lpstr>Hva foregår i gruppa? </vt:lpstr>
      <vt:lpstr>Endringsønsker</vt:lpstr>
      <vt:lpstr>Hvilke saker blir spilt over til Softpro?</vt:lpstr>
      <vt:lpstr>Eksempel på sak 69189, Restordre</vt:lpstr>
      <vt:lpstr>Hva med support eller endringsønske?</vt:lpstr>
      <vt:lpstr>Status på Medusa fra et BHM ståsted </vt:lpstr>
      <vt:lpstr>Hva skjedde i 2021? </vt:lpstr>
      <vt:lpstr>Hva har skjedd hittil i 2022? </vt:lpstr>
      <vt:lpstr>Endelig versjon 7</vt:lpstr>
      <vt:lpstr>Endelig versjon 7</vt:lpstr>
      <vt:lpstr>Kjente feil i versjon 7</vt:lpstr>
      <vt:lpstr>Kjente feil</vt:lpstr>
      <vt:lpstr>Notify Receiver</vt:lpstr>
      <vt:lpstr>Hvordan melde feil?</vt:lpstr>
      <vt:lpstr>Hva blir det neste? </vt:lpstr>
      <vt:lpstr>PowerPoint-presentasjon</vt:lpstr>
      <vt:lpstr>Låste søknadstitler = datakvalitet </vt:lpstr>
      <vt:lpstr>Flere felt på Pasientutskriften </vt:lpstr>
      <vt:lpstr>PowerPoint-presentasjon</vt:lpstr>
      <vt:lpstr>Nasjonale veiledere </vt:lpstr>
      <vt:lpstr>Lokale veiledere </vt:lpstr>
      <vt:lpstr>Oppsummert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2019-04-07T18:32:47Z</dcterms:created>
  <dcterms:modified xsi:type="dcterms:W3CDTF">2022-06-17T07:32:52Z</dcterms:modified>
</cp:coreProperties>
</file>