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8" r:id="rId2"/>
    <p:sldId id="463" r:id="rId3"/>
    <p:sldId id="474" r:id="rId4"/>
    <p:sldId id="442" r:id="rId5"/>
    <p:sldId id="469" r:id="rId6"/>
    <p:sldId id="465" r:id="rId7"/>
    <p:sldId id="471" r:id="rId8"/>
    <p:sldId id="450" r:id="rId9"/>
    <p:sldId id="473" r:id="rId10"/>
    <p:sldId id="466" r:id="rId11"/>
    <p:sldId id="475" r:id="rId12"/>
    <p:sldId id="476" r:id="rId13"/>
    <p:sldId id="460" r:id="rId14"/>
    <p:sldId id="467" r:id="rId15"/>
    <p:sldId id="452" r:id="rId16"/>
    <p:sldId id="437" r:id="rId17"/>
    <p:sldId id="441" r:id="rId18"/>
    <p:sldId id="449" r:id="rId19"/>
    <p:sldId id="468" r:id="rId20"/>
    <p:sldId id="404" r:id="rId2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E08A"/>
    <a:srgbClr val="76C5F6"/>
    <a:srgbClr val="004A92"/>
    <a:srgbClr val="95E7A5"/>
    <a:srgbClr val="F9ADA5"/>
    <a:srgbClr val="6FCACF"/>
    <a:srgbClr val="007777"/>
    <a:srgbClr val="004A93"/>
    <a:srgbClr val="AFC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85204" autoAdjust="0"/>
  </p:normalViewPr>
  <p:slideViewPr>
    <p:cSldViewPr snapToGrid="0">
      <p:cViewPr varScale="1">
        <p:scale>
          <a:sx n="67" d="100"/>
          <a:sy n="67" d="100"/>
        </p:scale>
        <p:origin x="59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9108E-BF29-4E0D-A9CF-75F155DB205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10A0089-3D34-43B2-AE21-7AD606C97E5A}">
      <dgm:prSet phldrT="[Tekst]"/>
      <dgm:spPr/>
      <dgm:t>
        <a:bodyPr/>
        <a:lstStyle/>
        <a:p>
          <a:r>
            <a:rPr lang="nb-NO" dirty="0" smtClean="0"/>
            <a:t>Nasjonal database</a:t>
          </a:r>
          <a:endParaRPr lang="nb-NO" dirty="0"/>
        </a:p>
      </dgm:t>
    </dgm:pt>
    <dgm:pt modelId="{F7C9D759-EBD7-4AF2-A738-8045B781204E}" type="parTrans" cxnId="{F0F9ECCD-3420-4389-97A4-02A578A53F88}">
      <dgm:prSet/>
      <dgm:spPr/>
      <dgm:t>
        <a:bodyPr/>
        <a:lstStyle/>
        <a:p>
          <a:endParaRPr lang="nb-NO"/>
        </a:p>
      </dgm:t>
    </dgm:pt>
    <dgm:pt modelId="{86F7BCAF-483E-4A5C-B54D-63AF05553F71}" type="sibTrans" cxnId="{F0F9ECCD-3420-4389-97A4-02A578A53F88}">
      <dgm:prSet/>
      <dgm:spPr/>
      <dgm:t>
        <a:bodyPr/>
        <a:lstStyle/>
        <a:p>
          <a:endParaRPr lang="nb-NO"/>
        </a:p>
      </dgm:t>
    </dgm:pt>
    <dgm:pt modelId="{8DCB4F9D-74CF-48EC-839D-40D6D773FA63}">
      <dgm:prSet phldrT="[Tekst]"/>
      <dgm:spPr/>
      <dgm:t>
        <a:bodyPr/>
        <a:lstStyle/>
        <a:p>
          <a:r>
            <a:rPr lang="nb-NO" dirty="0" smtClean="0"/>
            <a:t>Samordne utvikling</a:t>
          </a:r>
          <a:endParaRPr lang="nb-NO" dirty="0"/>
        </a:p>
      </dgm:t>
    </dgm:pt>
    <dgm:pt modelId="{126DA64D-74DF-48D7-A20F-4643512BAC91}" type="parTrans" cxnId="{8289AF40-CFB9-4FE8-9CFD-DC3789FA0759}">
      <dgm:prSet/>
      <dgm:spPr/>
      <dgm:t>
        <a:bodyPr/>
        <a:lstStyle/>
        <a:p>
          <a:endParaRPr lang="nb-NO"/>
        </a:p>
      </dgm:t>
    </dgm:pt>
    <dgm:pt modelId="{F3728CE7-F5D1-469C-B059-9775E23B4E9B}" type="sibTrans" cxnId="{8289AF40-CFB9-4FE8-9CFD-DC3789FA0759}">
      <dgm:prSet/>
      <dgm:spPr/>
      <dgm:t>
        <a:bodyPr/>
        <a:lstStyle/>
        <a:p>
          <a:endParaRPr lang="nb-NO"/>
        </a:p>
      </dgm:t>
    </dgm:pt>
    <dgm:pt modelId="{72DED0C7-FFD6-479B-8BAF-308AB06B690D}">
      <dgm:prSet phldrT="[Tekst]"/>
      <dgm:spPr/>
      <dgm:t>
        <a:bodyPr/>
        <a:lstStyle/>
        <a:p>
          <a:r>
            <a:rPr lang="nb-NO" dirty="0" smtClean="0"/>
            <a:t>Veiledere, </a:t>
          </a:r>
          <a:r>
            <a:rPr lang="nb-NO" dirty="0" err="1" smtClean="0"/>
            <a:t>webinarer</a:t>
          </a:r>
          <a:endParaRPr lang="nb-NO" dirty="0" smtClean="0"/>
        </a:p>
      </dgm:t>
    </dgm:pt>
    <dgm:pt modelId="{6B34C999-794D-4ACA-AD1F-F50007714C24}" type="parTrans" cxnId="{2729D819-CF2A-482C-8F13-FBAAB7F2A2A1}">
      <dgm:prSet/>
      <dgm:spPr/>
      <dgm:t>
        <a:bodyPr/>
        <a:lstStyle/>
        <a:p>
          <a:endParaRPr lang="nb-NO"/>
        </a:p>
      </dgm:t>
    </dgm:pt>
    <dgm:pt modelId="{5BFBB6FB-2751-4E13-88C2-34CF7EAD7C48}" type="sibTrans" cxnId="{2729D819-CF2A-482C-8F13-FBAAB7F2A2A1}">
      <dgm:prSet/>
      <dgm:spPr/>
      <dgm:t>
        <a:bodyPr/>
        <a:lstStyle/>
        <a:p>
          <a:endParaRPr lang="nb-NO"/>
        </a:p>
      </dgm:t>
    </dgm:pt>
    <dgm:pt modelId="{9B2E5CB6-D89D-480A-B843-F3922BFA0C72}">
      <dgm:prSet/>
      <dgm:spPr/>
      <dgm:t>
        <a:bodyPr/>
        <a:lstStyle/>
        <a:p>
          <a:r>
            <a:rPr lang="nb-NO" dirty="0" smtClean="0"/>
            <a:t>Nomenklatur</a:t>
          </a:r>
          <a:endParaRPr lang="nb-NO" dirty="0"/>
        </a:p>
      </dgm:t>
    </dgm:pt>
    <dgm:pt modelId="{AB13C2D6-74BC-4E15-A8A8-1A0BF84EF1BE}" type="parTrans" cxnId="{9E768D6C-E743-4F90-B5DE-D6654F367E46}">
      <dgm:prSet/>
      <dgm:spPr/>
      <dgm:t>
        <a:bodyPr/>
        <a:lstStyle/>
        <a:p>
          <a:endParaRPr lang="nb-NO"/>
        </a:p>
      </dgm:t>
    </dgm:pt>
    <dgm:pt modelId="{683A8A84-6075-474B-B38E-CE82A6D08FF6}" type="sibTrans" cxnId="{9E768D6C-E743-4F90-B5DE-D6654F367E46}">
      <dgm:prSet/>
      <dgm:spPr/>
      <dgm:t>
        <a:bodyPr/>
        <a:lstStyle/>
        <a:p>
          <a:endParaRPr lang="nb-NO"/>
        </a:p>
      </dgm:t>
    </dgm:pt>
    <dgm:pt modelId="{2451E976-DAE5-40C9-8C8A-3BB114E7950F}">
      <dgm:prSet/>
      <dgm:spPr/>
      <dgm:t>
        <a:bodyPr/>
        <a:lstStyle/>
        <a:p>
          <a:r>
            <a:rPr lang="nb-NO" dirty="0" smtClean="0"/>
            <a:t>Klassifisering</a:t>
          </a:r>
          <a:endParaRPr lang="nb-NO" dirty="0"/>
        </a:p>
      </dgm:t>
    </dgm:pt>
    <dgm:pt modelId="{5DFE76B1-2F26-4ACB-933F-E2FA3482A356}" type="parTrans" cxnId="{AC065F96-BA8C-4E5A-A233-04E030C32D3A}">
      <dgm:prSet/>
      <dgm:spPr/>
      <dgm:t>
        <a:bodyPr/>
        <a:lstStyle/>
        <a:p>
          <a:endParaRPr lang="nb-NO"/>
        </a:p>
      </dgm:t>
    </dgm:pt>
    <dgm:pt modelId="{C0A6EF45-56AA-40D7-8F43-25B70AFA1542}" type="sibTrans" cxnId="{AC065F96-BA8C-4E5A-A233-04E030C32D3A}">
      <dgm:prSet/>
      <dgm:spPr/>
      <dgm:t>
        <a:bodyPr/>
        <a:lstStyle/>
        <a:p>
          <a:endParaRPr lang="nb-NO"/>
        </a:p>
      </dgm:t>
    </dgm:pt>
    <dgm:pt modelId="{C3768B37-DC32-465A-A975-6EFEF8037E6D}">
      <dgm:prSet/>
      <dgm:spPr/>
      <dgm:t>
        <a:bodyPr/>
        <a:lstStyle/>
        <a:p>
          <a:r>
            <a:rPr lang="nb-NO" dirty="0" smtClean="0"/>
            <a:t>Kodeverk</a:t>
          </a:r>
          <a:endParaRPr lang="nb-NO" dirty="0"/>
        </a:p>
      </dgm:t>
    </dgm:pt>
    <dgm:pt modelId="{9D749B93-D0F6-4595-958B-7719899785D1}" type="parTrans" cxnId="{6A00698B-9B1D-4B3F-9003-29AD2068D790}">
      <dgm:prSet/>
      <dgm:spPr/>
      <dgm:t>
        <a:bodyPr/>
        <a:lstStyle/>
        <a:p>
          <a:endParaRPr lang="nb-NO"/>
        </a:p>
      </dgm:t>
    </dgm:pt>
    <dgm:pt modelId="{72C789F9-5D9A-40F5-94C0-87020237DAAE}" type="sibTrans" cxnId="{6A00698B-9B1D-4B3F-9003-29AD2068D790}">
      <dgm:prSet/>
      <dgm:spPr/>
      <dgm:t>
        <a:bodyPr/>
        <a:lstStyle/>
        <a:p>
          <a:endParaRPr lang="nb-NO"/>
        </a:p>
      </dgm:t>
    </dgm:pt>
    <dgm:pt modelId="{BFC03769-DB0E-4194-9A78-6B048689AD7A}">
      <dgm:prSet phldrT="[Tekst]"/>
      <dgm:spPr/>
      <dgm:t>
        <a:bodyPr/>
        <a:lstStyle/>
        <a:p>
          <a:r>
            <a:rPr lang="nb-NO" dirty="0" smtClean="0"/>
            <a:t>Kunnskapsdeling</a:t>
          </a:r>
          <a:endParaRPr lang="nb-NO" dirty="0"/>
        </a:p>
      </dgm:t>
    </dgm:pt>
    <dgm:pt modelId="{78847953-4C84-4838-B7CD-55523B66C204}" type="parTrans" cxnId="{FA7B1B6B-F64E-4420-8CF5-9E9571ACC051}">
      <dgm:prSet/>
      <dgm:spPr/>
      <dgm:t>
        <a:bodyPr/>
        <a:lstStyle/>
        <a:p>
          <a:endParaRPr lang="nb-NO"/>
        </a:p>
      </dgm:t>
    </dgm:pt>
    <dgm:pt modelId="{9E892351-67EB-4CFF-9EF1-ED290A4694E3}" type="sibTrans" cxnId="{FA7B1B6B-F64E-4420-8CF5-9E9571ACC051}">
      <dgm:prSet/>
      <dgm:spPr/>
      <dgm:t>
        <a:bodyPr/>
        <a:lstStyle/>
        <a:p>
          <a:endParaRPr lang="nb-NO"/>
        </a:p>
      </dgm:t>
    </dgm:pt>
    <dgm:pt modelId="{9E1B7CC8-537B-49A7-BDAB-2541279069C3}">
      <dgm:prSet/>
      <dgm:spPr/>
      <dgm:t>
        <a:bodyPr/>
        <a:lstStyle/>
        <a:p>
          <a:r>
            <a:rPr lang="nb-NO" dirty="0" smtClean="0"/>
            <a:t>Felles nasjonale behov</a:t>
          </a:r>
        </a:p>
      </dgm:t>
    </dgm:pt>
    <dgm:pt modelId="{CA089195-B4A7-4CBA-9BE7-2C8BCF1991D2}" type="parTrans" cxnId="{82082B89-ECBA-4EE3-AAB6-A1A29E734551}">
      <dgm:prSet/>
      <dgm:spPr/>
      <dgm:t>
        <a:bodyPr/>
        <a:lstStyle/>
        <a:p>
          <a:endParaRPr lang="nb-NO"/>
        </a:p>
      </dgm:t>
    </dgm:pt>
    <dgm:pt modelId="{3E9A93CE-20D4-45A7-ADDC-7F301B8DB5A2}" type="sibTrans" cxnId="{82082B89-ECBA-4EE3-AAB6-A1A29E734551}">
      <dgm:prSet/>
      <dgm:spPr/>
      <dgm:t>
        <a:bodyPr/>
        <a:lstStyle/>
        <a:p>
          <a:endParaRPr lang="nb-NO"/>
        </a:p>
      </dgm:t>
    </dgm:pt>
    <dgm:pt modelId="{2E44AE3F-C8B4-4A57-9543-C9FEC521FD71}">
      <dgm:prSet phldrT="[Tekst]"/>
      <dgm:spPr/>
      <dgm:t>
        <a:bodyPr/>
        <a:lstStyle/>
        <a:p>
          <a:r>
            <a:rPr lang="nb-NO" dirty="0" smtClean="0"/>
            <a:t>Utstyr</a:t>
          </a:r>
          <a:endParaRPr lang="nb-NO" dirty="0"/>
        </a:p>
      </dgm:t>
    </dgm:pt>
    <dgm:pt modelId="{4169E12C-76FC-4468-AFDD-E9034D03672F}" type="parTrans" cxnId="{AC10B60A-BC66-4A46-B02F-83616A5DE546}">
      <dgm:prSet/>
      <dgm:spPr/>
      <dgm:t>
        <a:bodyPr/>
        <a:lstStyle/>
        <a:p>
          <a:endParaRPr lang="nb-NO"/>
        </a:p>
      </dgm:t>
    </dgm:pt>
    <dgm:pt modelId="{F98EDE6F-A89C-495A-BB15-0AB9464EA8E9}" type="sibTrans" cxnId="{AC10B60A-BC66-4A46-B02F-83616A5DE546}">
      <dgm:prSet/>
      <dgm:spPr/>
      <dgm:t>
        <a:bodyPr/>
        <a:lstStyle/>
        <a:p>
          <a:endParaRPr lang="nb-NO"/>
        </a:p>
      </dgm:t>
    </dgm:pt>
    <dgm:pt modelId="{22AB681B-3888-4CAE-857C-E458DE68EB2D}">
      <dgm:prSet phldrT="[Tekst]"/>
      <dgm:spPr/>
      <dgm:t>
        <a:bodyPr/>
        <a:lstStyle/>
        <a:p>
          <a:r>
            <a:rPr lang="nb-NO" dirty="0" smtClean="0"/>
            <a:t>Reparasjoner, PV planer</a:t>
          </a:r>
          <a:endParaRPr lang="nb-NO" dirty="0"/>
        </a:p>
      </dgm:t>
    </dgm:pt>
    <dgm:pt modelId="{E32840CB-E750-4B59-BCEE-5B689566578F}" type="parTrans" cxnId="{EBA639AB-25BC-4995-A2CA-4EC70487417F}">
      <dgm:prSet/>
      <dgm:spPr/>
      <dgm:t>
        <a:bodyPr/>
        <a:lstStyle/>
        <a:p>
          <a:endParaRPr lang="nb-NO"/>
        </a:p>
      </dgm:t>
    </dgm:pt>
    <dgm:pt modelId="{5B5BB144-D17A-47B3-A339-8106E9190EE3}" type="sibTrans" cxnId="{EBA639AB-25BC-4995-A2CA-4EC70487417F}">
      <dgm:prSet/>
      <dgm:spPr/>
      <dgm:t>
        <a:bodyPr/>
        <a:lstStyle/>
        <a:p>
          <a:endParaRPr lang="nb-NO"/>
        </a:p>
      </dgm:t>
    </dgm:pt>
    <dgm:pt modelId="{50BD2F0F-61E3-48AC-AE72-61FC980E5080}">
      <dgm:prSet phldrT="[Tekst]"/>
      <dgm:spPr/>
      <dgm:t>
        <a:bodyPr/>
        <a:lstStyle/>
        <a:p>
          <a:r>
            <a:rPr lang="nb-NO" dirty="0" smtClean="0"/>
            <a:t>Varer og deler</a:t>
          </a:r>
          <a:endParaRPr lang="nb-NO" dirty="0"/>
        </a:p>
      </dgm:t>
    </dgm:pt>
    <dgm:pt modelId="{C0F4FBA0-1D4E-4BD0-B37E-B7649B235BA1}" type="parTrans" cxnId="{95D17494-A629-4953-AF2E-8DB0286F5E19}">
      <dgm:prSet/>
      <dgm:spPr/>
      <dgm:t>
        <a:bodyPr/>
        <a:lstStyle/>
        <a:p>
          <a:endParaRPr lang="nb-NO"/>
        </a:p>
      </dgm:t>
    </dgm:pt>
    <dgm:pt modelId="{19845761-1EF1-4C30-99BC-117EFE68EB3A}" type="sibTrans" cxnId="{95D17494-A629-4953-AF2E-8DB0286F5E19}">
      <dgm:prSet/>
      <dgm:spPr/>
      <dgm:t>
        <a:bodyPr/>
        <a:lstStyle/>
        <a:p>
          <a:endParaRPr lang="nb-NO"/>
        </a:p>
      </dgm:t>
    </dgm:pt>
    <dgm:pt modelId="{C406DF9A-A4B2-4B16-8978-C1982807EDA2}">
      <dgm:prSet phldrT="[Tekst]"/>
      <dgm:spPr/>
      <dgm:t>
        <a:bodyPr/>
        <a:lstStyle/>
        <a:p>
          <a:r>
            <a:rPr lang="nb-NO" dirty="0" smtClean="0"/>
            <a:t>Nomenklatur og kodeverk</a:t>
          </a:r>
          <a:endParaRPr lang="nb-NO" dirty="0"/>
        </a:p>
      </dgm:t>
    </dgm:pt>
    <dgm:pt modelId="{16A4E256-E2E4-4153-8C84-E02B8108DD85}" type="parTrans" cxnId="{4BDD226B-DC8F-4B0A-8DCF-C392D5CA3671}">
      <dgm:prSet/>
      <dgm:spPr/>
      <dgm:t>
        <a:bodyPr/>
        <a:lstStyle/>
        <a:p>
          <a:endParaRPr lang="nb-NO"/>
        </a:p>
      </dgm:t>
    </dgm:pt>
    <dgm:pt modelId="{B00B1A80-5281-4736-8813-DCAB5C794302}" type="sibTrans" cxnId="{4BDD226B-DC8F-4B0A-8DCF-C392D5CA3671}">
      <dgm:prSet/>
      <dgm:spPr/>
      <dgm:t>
        <a:bodyPr/>
        <a:lstStyle/>
        <a:p>
          <a:endParaRPr lang="nb-NO"/>
        </a:p>
      </dgm:t>
    </dgm:pt>
    <dgm:pt modelId="{DE34FCEF-C772-4C55-B92F-018316B5FE97}">
      <dgm:prSet phldrT="[Tekst]"/>
      <dgm:spPr/>
      <dgm:t>
        <a:bodyPr/>
        <a:lstStyle/>
        <a:p>
          <a:r>
            <a:rPr lang="nb-NO" dirty="0" smtClean="0"/>
            <a:t>Nyhetsbrev, brukerforum</a:t>
          </a:r>
        </a:p>
      </dgm:t>
    </dgm:pt>
    <dgm:pt modelId="{D82C1CC7-D205-48DF-B2B5-100801FC27FC}" type="parTrans" cxnId="{A1882B6B-252A-4B95-A195-BBE552AA9A3C}">
      <dgm:prSet/>
      <dgm:spPr/>
      <dgm:t>
        <a:bodyPr/>
        <a:lstStyle/>
        <a:p>
          <a:endParaRPr lang="nb-NO"/>
        </a:p>
      </dgm:t>
    </dgm:pt>
    <dgm:pt modelId="{68C005FE-57ED-4038-B17D-27148B01F5DB}" type="sibTrans" cxnId="{A1882B6B-252A-4B95-A195-BBE552AA9A3C}">
      <dgm:prSet/>
      <dgm:spPr/>
      <dgm:t>
        <a:bodyPr/>
        <a:lstStyle/>
        <a:p>
          <a:endParaRPr lang="nb-NO"/>
        </a:p>
      </dgm:t>
    </dgm:pt>
    <dgm:pt modelId="{839937D1-B648-4EF3-A458-04DBC9BF252E}">
      <dgm:prSet phldrT="[Tekst]"/>
      <dgm:spPr/>
      <dgm:t>
        <a:bodyPr/>
        <a:lstStyle/>
        <a:p>
          <a:r>
            <a:rPr lang="nb-NO" dirty="0" smtClean="0"/>
            <a:t>Gjenbruk av opplæring</a:t>
          </a:r>
        </a:p>
      </dgm:t>
    </dgm:pt>
    <dgm:pt modelId="{A43319C7-B905-4201-B2BE-EAEC367EE280}" type="parTrans" cxnId="{8FB03855-2664-4C30-9E42-08E50CC4F530}">
      <dgm:prSet/>
      <dgm:spPr/>
      <dgm:t>
        <a:bodyPr/>
        <a:lstStyle/>
        <a:p>
          <a:endParaRPr lang="nb-NO"/>
        </a:p>
      </dgm:t>
    </dgm:pt>
    <dgm:pt modelId="{CEFA5D72-F16B-4D4B-AD80-3CE3E282A5DD}" type="sibTrans" cxnId="{8FB03855-2664-4C30-9E42-08E50CC4F530}">
      <dgm:prSet/>
      <dgm:spPr/>
      <dgm:t>
        <a:bodyPr/>
        <a:lstStyle/>
        <a:p>
          <a:endParaRPr lang="nb-NO"/>
        </a:p>
      </dgm:t>
    </dgm:pt>
    <dgm:pt modelId="{37E7BFDF-A655-4873-A8E4-E16AA8A4B6DC}">
      <dgm:prSet/>
      <dgm:spPr/>
      <dgm:t>
        <a:bodyPr/>
        <a:lstStyle/>
        <a:p>
          <a:r>
            <a:rPr lang="nb-NO" dirty="0" smtClean="0"/>
            <a:t>Samarbeid med </a:t>
          </a:r>
          <a:r>
            <a:rPr lang="nb-NO" dirty="0" err="1" smtClean="0"/>
            <a:t>SoftPro</a:t>
          </a:r>
          <a:endParaRPr lang="nb-NO" dirty="0" smtClean="0"/>
        </a:p>
      </dgm:t>
    </dgm:pt>
    <dgm:pt modelId="{B0986423-21E0-44AC-86CD-53EAD53C1D72}" type="parTrans" cxnId="{E04CD21E-9B5C-4B4C-9C53-8B3040C78E20}">
      <dgm:prSet/>
      <dgm:spPr/>
      <dgm:t>
        <a:bodyPr/>
        <a:lstStyle/>
        <a:p>
          <a:endParaRPr lang="nb-NO"/>
        </a:p>
      </dgm:t>
    </dgm:pt>
    <dgm:pt modelId="{A475E1BA-C5C8-40A8-83E7-5CBE24C68D36}" type="sibTrans" cxnId="{E04CD21E-9B5C-4B4C-9C53-8B3040C78E20}">
      <dgm:prSet/>
      <dgm:spPr/>
      <dgm:t>
        <a:bodyPr/>
        <a:lstStyle/>
        <a:p>
          <a:endParaRPr lang="nb-NO"/>
        </a:p>
      </dgm:t>
    </dgm:pt>
    <dgm:pt modelId="{3096ABA7-6A7E-4B19-B4FC-49BACDFEA49E}">
      <dgm:prSet/>
      <dgm:spPr/>
      <dgm:t>
        <a:bodyPr/>
        <a:lstStyle/>
        <a:p>
          <a:r>
            <a:rPr lang="nb-NO" dirty="0" smtClean="0"/>
            <a:t>Integrasjoner</a:t>
          </a:r>
        </a:p>
      </dgm:t>
    </dgm:pt>
    <dgm:pt modelId="{CEF5C815-478F-4881-86B9-71F07F7CC674}" type="parTrans" cxnId="{2EFA8C53-9712-4C4F-A399-E37DDB14F832}">
      <dgm:prSet/>
      <dgm:spPr/>
      <dgm:t>
        <a:bodyPr/>
        <a:lstStyle/>
        <a:p>
          <a:endParaRPr lang="nb-NO"/>
        </a:p>
      </dgm:t>
    </dgm:pt>
    <dgm:pt modelId="{BA963C20-F7D8-4D5D-B99D-F1A2E8F99D5E}" type="sibTrans" cxnId="{2EFA8C53-9712-4C4F-A399-E37DDB14F832}">
      <dgm:prSet/>
      <dgm:spPr/>
      <dgm:t>
        <a:bodyPr/>
        <a:lstStyle/>
        <a:p>
          <a:endParaRPr lang="nb-NO"/>
        </a:p>
      </dgm:t>
    </dgm:pt>
    <dgm:pt modelId="{20569CFF-0331-4DED-8592-B0BF2365A5BA}" type="pres">
      <dgm:prSet presAssocID="{EE29108E-BF29-4E0D-A9CF-75F155DB205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A6AA3598-259D-4828-A08D-2CE15C1446AD}" type="pres">
      <dgm:prSet presAssocID="{210A0089-3D34-43B2-AE21-7AD606C97E5A}" presName="linNode" presStyleCnt="0"/>
      <dgm:spPr/>
    </dgm:pt>
    <dgm:pt modelId="{CC81BBF4-EC04-40DC-B16F-E4DC3F75D2C8}" type="pres">
      <dgm:prSet presAssocID="{210A0089-3D34-43B2-AE21-7AD606C97E5A}" presName="parentShp" presStyleLbl="node1" presStyleIdx="0" presStyleCnt="4" custScaleX="10225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C388FE9-ADCD-4911-8CA0-D9F9FF7F3A78}" type="pres">
      <dgm:prSet presAssocID="{210A0089-3D34-43B2-AE21-7AD606C97E5A}" presName="childShp" presStyleLbl="bgAccFollowNode1" presStyleIdx="0" presStyleCnt="4" custScaleX="8067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00D2E7A-DCF6-4860-992B-AA2909B6AF8D}" type="pres">
      <dgm:prSet presAssocID="{86F7BCAF-483E-4A5C-B54D-63AF05553F71}" presName="spacing" presStyleCnt="0"/>
      <dgm:spPr/>
    </dgm:pt>
    <dgm:pt modelId="{0B202A72-7CC2-4000-B21C-4F9305DE751C}" type="pres">
      <dgm:prSet presAssocID="{C406DF9A-A4B2-4B16-8978-C1982807EDA2}" presName="linNode" presStyleCnt="0"/>
      <dgm:spPr/>
    </dgm:pt>
    <dgm:pt modelId="{26496EB2-B73D-4799-A356-DA51AD777566}" type="pres">
      <dgm:prSet presAssocID="{C406DF9A-A4B2-4B16-8978-C1982807EDA2}" presName="parentShp" presStyleLbl="node1" presStyleIdx="1" presStyleCnt="4" custScaleX="10288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6D95B97-06C7-47A6-89E3-30F6674030E7}" type="pres">
      <dgm:prSet presAssocID="{C406DF9A-A4B2-4B16-8978-C1982807EDA2}" presName="childShp" presStyleLbl="bgAccFollowNode1" presStyleIdx="1" presStyleCnt="4" custScaleX="80429" custLinFactNeighborX="-941" custLinFactNeighborY="263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01EE18E-A5BF-473A-9E67-1551AE7D6B9A}" type="pres">
      <dgm:prSet presAssocID="{B00B1A80-5281-4736-8813-DCAB5C794302}" presName="spacing" presStyleCnt="0"/>
      <dgm:spPr/>
    </dgm:pt>
    <dgm:pt modelId="{E8DB726E-4710-4C36-89C7-5E97ADE28F6F}" type="pres">
      <dgm:prSet presAssocID="{8DCB4F9D-74CF-48EC-839D-40D6D773FA63}" presName="linNode" presStyleCnt="0"/>
      <dgm:spPr/>
    </dgm:pt>
    <dgm:pt modelId="{616528F9-DE23-45B6-B96D-AE185C70870B}" type="pres">
      <dgm:prSet presAssocID="{8DCB4F9D-74CF-48EC-839D-40D6D773FA63}" presName="parentShp" presStyleLbl="node1" presStyleIdx="2" presStyleCnt="4" custScaleX="10099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81ADCA1-DD2C-439D-A547-32972663DCC5}" type="pres">
      <dgm:prSet presAssocID="{8DCB4F9D-74CF-48EC-839D-40D6D773FA63}" presName="childShp" presStyleLbl="bgAccFollowNode1" presStyleIdx="2" presStyleCnt="4" custScaleX="8109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7863F5F-11D8-49C0-9062-EADDF0B03544}" type="pres">
      <dgm:prSet presAssocID="{F3728CE7-F5D1-469C-B059-9775E23B4E9B}" presName="spacing" presStyleCnt="0"/>
      <dgm:spPr/>
    </dgm:pt>
    <dgm:pt modelId="{8DD61E14-B9A6-474E-83F6-2227C571896D}" type="pres">
      <dgm:prSet presAssocID="{BFC03769-DB0E-4194-9A78-6B048689AD7A}" presName="linNode" presStyleCnt="0"/>
      <dgm:spPr/>
    </dgm:pt>
    <dgm:pt modelId="{7069FB4B-87EA-4EA9-BAF5-C5FF872D9469}" type="pres">
      <dgm:prSet presAssocID="{BFC03769-DB0E-4194-9A78-6B048689AD7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68DE4FE-1488-4509-94F0-5657B1A95C76}" type="pres">
      <dgm:prSet presAssocID="{BFC03769-DB0E-4194-9A78-6B048689AD7A}" presName="childShp" presStyleLbl="bgAccFollowNode1" presStyleIdx="3" presStyleCnt="4" custScaleX="8193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72FFFDE-9C1D-4646-87CB-1B7EE6460E7F}" type="presOf" srcId="{50BD2F0F-61E3-48AC-AE72-61FC980E5080}" destId="{DC388FE9-ADCD-4911-8CA0-D9F9FF7F3A78}" srcOrd="0" destOrd="2" presId="urn:microsoft.com/office/officeart/2005/8/layout/vList6"/>
    <dgm:cxn modelId="{7552A478-48AD-4DBC-A55A-CC81149A5B9B}" type="presOf" srcId="{37E7BFDF-A655-4873-A8E4-E16AA8A4B6DC}" destId="{B81ADCA1-DD2C-439D-A547-32972663DCC5}" srcOrd="0" destOrd="1" presId="urn:microsoft.com/office/officeart/2005/8/layout/vList6"/>
    <dgm:cxn modelId="{2EFA8C53-9712-4C4F-A399-E37DDB14F832}" srcId="{8DCB4F9D-74CF-48EC-839D-40D6D773FA63}" destId="{3096ABA7-6A7E-4B19-B4FC-49BACDFEA49E}" srcOrd="2" destOrd="0" parTransId="{CEF5C815-478F-4881-86B9-71F07F7CC674}" sibTransId="{BA963C20-F7D8-4D5D-B99D-F1A2E8F99D5E}"/>
    <dgm:cxn modelId="{6A00698B-9B1D-4B3F-9003-29AD2068D790}" srcId="{C406DF9A-A4B2-4B16-8978-C1982807EDA2}" destId="{C3768B37-DC32-465A-A975-6EFEF8037E6D}" srcOrd="2" destOrd="0" parTransId="{9D749B93-D0F6-4595-958B-7719899785D1}" sibTransId="{72C789F9-5D9A-40F5-94C0-87020237DAAE}"/>
    <dgm:cxn modelId="{8F6C5E44-E4BC-4374-A72F-4F31B39566B8}" type="presOf" srcId="{DE34FCEF-C772-4C55-B92F-018316B5FE97}" destId="{368DE4FE-1488-4509-94F0-5657B1A95C76}" srcOrd="0" destOrd="1" presId="urn:microsoft.com/office/officeart/2005/8/layout/vList6"/>
    <dgm:cxn modelId="{FA7B1B6B-F64E-4420-8CF5-9E9571ACC051}" srcId="{EE29108E-BF29-4E0D-A9CF-75F155DB2057}" destId="{BFC03769-DB0E-4194-9A78-6B048689AD7A}" srcOrd="3" destOrd="0" parTransId="{78847953-4C84-4838-B7CD-55523B66C204}" sibTransId="{9E892351-67EB-4CFF-9EF1-ED290A4694E3}"/>
    <dgm:cxn modelId="{D1CC02C3-FC6D-4F01-B9C9-7F3D528BD6F6}" type="presOf" srcId="{22AB681B-3888-4CAE-857C-E458DE68EB2D}" destId="{DC388FE9-ADCD-4911-8CA0-D9F9FF7F3A78}" srcOrd="0" destOrd="1" presId="urn:microsoft.com/office/officeart/2005/8/layout/vList6"/>
    <dgm:cxn modelId="{8FB03855-2664-4C30-9E42-08E50CC4F530}" srcId="{BFC03769-DB0E-4194-9A78-6B048689AD7A}" destId="{839937D1-B648-4EF3-A458-04DBC9BF252E}" srcOrd="2" destOrd="0" parTransId="{A43319C7-B905-4201-B2BE-EAEC367EE280}" sibTransId="{CEFA5D72-F16B-4D4B-AD80-3CE3E282A5DD}"/>
    <dgm:cxn modelId="{F0F9ECCD-3420-4389-97A4-02A578A53F88}" srcId="{EE29108E-BF29-4E0D-A9CF-75F155DB2057}" destId="{210A0089-3D34-43B2-AE21-7AD606C97E5A}" srcOrd="0" destOrd="0" parTransId="{F7C9D759-EBD7-4AF2-A738-8045B781204E}" sibTransId="{86F7BCAF-483E-4A5C-B54D-63AF05553F71}"/>
    <dgm:cxn modelId="{D2C39A60-E834-4AB6-8690-071D5FC28451}" type="presOf" srcId="{2E44AE3F-C8B4-4A57-9543-C9FEC521FD71}" destId="{DC388FE9-ADCD-4911-8CA0-D9F9FF7F3A78}" srcOrd="0" destOrd="0" presId="urn:microsoft.com/office/officeart/2005/8/layout/vList6"/>
    <dgm:cxn modelId="{AC065F96-BA8C-4E5A-A233-04E030C32D3A}" srcId="{C406DF9A-A4B2-4B16-8978-C1982807EDA2}" destId="{2451E976-DAE5-40C9-8C8A-3BB114E7950F}" srcOrd="1" destOrd="0" parTransId="{5DFE76B1-2F26-4ACB-933F-E2FA3482A356}" sibTransId="{C0A6EF45-56AA-40D7-8F43-25B70AFA1542}"/>
    <dgm:cxn modelId="{3A18F95A-9858-419A-8C53-65CB3C8C5D7F}" type="presOf" srcId="{8DCB4F9D-74CF-48EC-839D-40D6D773FA63}" destId="{616528F9-DE23-45B6-B96D-AE185C70870B}" srcOrd="0" destOrd="0" presId="urn:microsoft.com/office/officeart/2005/8/layout/vList6"/>
    <dgm:cxn modelId="{82082B89-ECBA-4EE3-AAB6-A1A29E734551}" srcId="{8DCB4F9D-74CF-48EC-839D-40D6D773FA63}" destId="{9E1B7CC8-537B-49A7-BDAB-2541279069C3}" srcOrd="0" destOrd="0" parTransId="{CA089195-B4A7-4CBA-9BE7-2C8BCF1991D2}" sibTransId="{3E9A93CE-20D4-45A7-ADDC-7F301B8DB5A2}"/>
    <dgm:cxn modelId="{AC10B60A-BC66-4A46-B02F-83616A5DE546}" srcId="{210A0089-3D34-43B2-AE21-7AD606C97E5A}" destId="{2E44AE3F-C8B4-4A57-9543-C9FEC521FD71}" srcOrd="0" destOrd="0" parTransId="{4169E12C-76FC-4468-AFDD-E9034D03672F}" sibTransId="{F98EDE6F-A89C-495A-BB15-0AB9464EA8E9}"/>
    <dgm:cxn modelId="{A0A1BA20-2E56-4426-976A-035CEA028ACC}" type="presOf" srcId="{BFC03769-DB0E-4194-9A78-6B048689AD7A}" destId="{7069FB4B-87EA-4EA9-BAF5-C5FF872D9469}" srcOrd="0" destOrd="0" presId="urn:microsoft.com/office/officeart/2005/8/layout/vList6"/>
    <dgm:cxn modelId="{44F0898A-BB2E-40D3-AA19-72689ACD88F0}" type="presOf" srcId="{9E1B7CC8-537B-49A7-BDAB-2541279069C3}" destId="{B81ADCA1-DD2C-439D-A547-32972663DCC5}" srcOrd="0" destOrd="0" presId="urn:microsoft.com/office/officeart/2005/8/layout/vList6"/>
    <dgm:cxn modelId="{065DD112-CCE7-4400-AB51-6BBF2DF160A4}" type="presOf" srcId="{839937D1-B648-4EF3-A458-04DBC9BF252E}" destId="{368DE4FE-1488-4509-94F0-5657B1A95C76}" srcOrd="0" destOrd="2" presId="urn:microsoft.com/office/officeart/2005/8/layout/vList6"/>
    <dgm:cxn modelId="{4BDD226B-DC8F-4B0A-8DCF-C392D5CA3671}" srcId="{EE29108E-BF29-4E0D-A9CF-75F155DB2057}" destId="{C406DF9A-A4B2-4B16-8978-C1982807EDA2}" srcOrd="1" destOrd="0" parTransId="{16A4E256-E2E4-4153-8C84-E02B8108DD85}" sibTransId="{B00B1A80-5281-4736-8813-DCAB5C794302}"/>
    <dgm:cxn modelId="{D6A7E31A-FF79-4B27-9850-7998ECA408AF}" type="presOf" srcId="{C406DF9A-A4B2-4B16-8978-C1982807EDA2}" destId="{26496EB2-B73D-4799-A356-DA51AD777566}" srcOrd="0" destOrd="0" presId="urn:microsoft.com/office/officeart/2005/8/layout/vList6"/>
    <dgm:cxn modelId="{41D55552-8466-41EA-A72D-6A946A554752}" type="presOf" srcId="{2451E976-DAE5-40C9-8C8A-3BB114E7950F}" destId="{D6D95B97-06C7-47A6-89E3-30F6674030E7}" srcOrd="0" destOrd="1" presId="urn:microsoft.com/office/officeart/2005/8/layout/vList6"/>
    <dgm:cxn modelId="{2729D819-CF2A-482C-8F13-FBAAB7F2A2A1}" srcId="{BFC03769-DB0E-4194-9A78-6B048689AD7A}" destId="{72DED0C7-FFD6-479B-8BAF-308AB06B690D}" srcOrd="0" destOrd="0" parTransId="{6B34C999-794D-4ACA-AD1F-F50007714C24}" sibTransId="{5BFBB6FB-2751-4E13-88C2-34CF7EAD7C48}"/>
    <dgm:cxn modelId="{6E14D35B-13C4-48B8-A2CD-527C30BA46B6}" type="presOf" srcId="{9B2E5CB6-D89D-480A-B843-F3922BFA0C72}" destId="{D6D95B97-06C7-47A6-89E3-30F6674030E7}" srcOrd="0" destOrd="0" presId="urn:microsoft.com/office/officeart/2005/8/layout/vList6"/>
    <dgm:cxn modelId="{E04CD21E-9B5C-4B4C-9C53-8B3040C78E20}" srcId="{8DCB4F9D-74CF-48EC-839D-40D6D773FA63}" destId="{37E7BFDF-A655-4873-A8E4-E16AA8A4B6DC}" srcOrd="1" destOrd="0" parTransId="{B0986423-21E0-44AC-86CD-53EAD53C1D72}" sibTransId="{A475E1BA-C5C8-40A8-83E7-5CBE24C68D36}"/>
    <dgm:cxn modelId="{A1882B6B-252A-4B95-A195-BBE552AA9A3C}" srcId="{BFC03769-DB0E-4194-9A78-6B048689AD7A}" destId="{DE34FCEF-C772-4C55-B92F-018316B5FE97}" srcOrd="1" destOrd="0" parTransId="{D82C1CC7-D205-48DF-B2B5-100801FC27FC}" sibTransId="{68C005FE-57ED-4038-B17D-27148B01F5DB}"/>
    <dgm:cxn modelId="{512C38CD-2994-4A6F-986D-5886478B2B08}" type="presOf" srcId="{210A0089-3D34-43B2-AE21-7AD606C97E5A}" destId="{CC81BBF4-EC04-40DC-B16F-E4DC3F75D2C8}" srcOrd="0" destOrd="0" presId="urn:microsoft.com/office/officeart/2005/8/layout/vList6"/>
    <dgm:cxn modelId="{E78CDBFF-D203-4C62-83C6-14AAADE521C2}" type="presOf" srcId="{72DED0C7-FFD6-479B-8BAF-308AB06B690D}" destId="{368DE4FE-1488-4509-94F0-5657B1A95C76}" srcOrd="0" destOrd="0" presId="urn:microsoft.com/office/officeart/2005/8/layout/vList6"/>
    <dgm:cxn modelId="{8289AF40-CFB9-4FE8-9CFD-DC3789FA0759}" srcId="{EE29108E-BF29-4E0D-A9CF-75F155DB2057}" destId="{8DCB4F9D-74CF-48EC-839D-40D6D773FA63}" srcOrd="2" destOrd="0" parTransId="{126DA64D-74DF-48D7-A20F-4643512BAC91}" sibTransId="{F3728CE7-F5D1-469C-B059-9775E23B4E9B}"/>
    <dgm:cxn modelId="{B90FF5C3-1D0A-4103-A76B-15F3E055D426}" type="presOf" srcId="{EE29108E-BF29-4E0D-A9CF-75F155DB2057}" destId="{20569CFF-0331-4DED-8592-B0BF2365A5BA}" srcOrd="0" destOrd="0" presId="urn:microsoft.com/office/officeart/2005/8/layout/vList6"/>
    <dgm:cxn modelId="{95D17494-A629-4953-AF2E-8DB0286F5E19}" srcId="{210A0089-3D34-43B2-AE21-7AD606C97E5A}" destId="{50BD2F0F-61E3-48AC-AE72-61FC980E5080}" srcOrd="2" destOrd="0" parTransId="{C0F4FBA0-1D4E-4BD0-B37E-B7649B235BA1}" sibTransId="{19845761-1EF1-4C30-99BC-117EFE68EB3A}"/>
    <dgm:cxn modelId="{EBA639AB-25BC-4995-A2CA-4EC70487417F}" srcId="{210A0089-3D34-43B2-AE21-7AD606C97E5A}" destId="{22AB681B-3888-4CAE-857C-E458DE68EB2D}" srcOrd="1" destOrd="0" parTransId="{E32840CB-E750-4B59-BCEE-5B689566578F}" sibTransId="{5B5BB144-D17A-47B3-A339-8106E9190EE3}"/>
    <dgm:cxn modelId="{9AD49809-F571-4395-94E8-71AD996CF5FB}" type="presOf" srcId="{C3768B37-DC32-465A-A975-6EFEF8037E6D}" destId="{D6D95B97-06C7-47A6-89E3-30F6674030E7}" srcOrd="0" destOrd="2" presId="urn:microsoft.com/office/officeart/2005/8/layout/vList6"/>
    <dgm:cxn modelId="{D0CDC315-05D8-4FD8-AA1A-D9B44309BA0A}" type="presOf" srcId="{3096ABA7-6A7E-4B19-B4FC-49BACDFEA49E}" destId="{B81ADCA1-DD2C-439D-A547-32972663DCC5}" srcOrd="0" destOrd="2" presId="urn:microsoft.com/office/officeart/2005/8/layout/vList6"/>
    <dgm:cxn modelId="{9E768D6C-E743-4F90-B5DE-D6654F367E46}" srcId="{C406DF9A-A4B2-4B16-8978-C1982807EDA2}" destId="{9B2E5CB6-D89D-480A-B843-F3922BFA0C72}" srcOrd="0" destOrd="0" parTransId="{AB13C2D6-74BC-4E15-A8A8-1A0BF84EF1BE}" sibTransId="{683A8A84-6075-474B-B38E-CE82A6D08FF6}"/>
    <dgm:cxn modelId="{5C24EF56-66B9-4BAE-ACB8-AD904276AC16}" type="presParOf" srcId="{20569CFF-0331-4DED-8592-B0BF2365A5BA}" destId="{A6AA3598-259D-4828-A08D-2CE15C1446AD}" srcOrd="0" destOrd="0" presId="urn:microsoft.com/office/officeart/2005/8/layout/vList6"/>
    <dgm:cxn modelId="{107278EA-5EE3-4B17-9DFD-F9144F1533D8}" type="presParOf" srcId="{A6AA3598-259D-4828-A08D-2CE15C1446AD}" destId="{CC81BBF4-EC04-40DC-B16F-E4DC3F75D2C8}" srcOrd="0" destOrd="0" presId="urn:microsoft.com/office/officeart/2005/8/layout/vList6"/>
    <dgm:cxn modelId="{C90D9747-C010-4C1C-873F-09FD516D30DB}" type="presParOf" srcId="{A6AA3598-259D-4828-A08D-2CE15C1446AD}" destId="{DC388FE9-ADCD-4911-8CA0-D9F9FF7F3A78}" srcOrd="1" destOrd="0" presId="urn:microsoft.com/office/officeart/2005/8/layout/vList6"/>
    <dgm:cxn modelId="{988635D4-5CA4-4E20-9746-A3FD0EC17941}" type="presParOf" srcId="{20569CFF-0331-4DED-8592-B0BF2365A5BA}" destId="{800D2E7A-DCF6-4860-992B-AA2909B6AF8D}" srcOrd="1" destOrd="0" presId="urn:microsoft.com/office/officeart/2005/8/layout/vList6"/>
    <dgm:cxn modelId="{C2B3BBC2-51B1-4AAA-8E8C-FB8192D92F8E}" type="presParOf" srcId="{20569CFF-0331-4DED-8592-B0BF2365A5BA}" destId="{0B202A72-7CC2-4000-B21C-4F9305DE751C}" srcOrd="2" destOrd="0" presId="urn:microsoft.com/office/officeart/2005/8/layout/vList6"/>
    <dgm:cxn modelId="{BD096834-6837-47A0-A769-C03E1EE10C7E}" type="presParOf" srcId="{0B202A72-7CC2-4000-B21C-4F9305DE751C}" destId="{26496EB2-B73D-4799-A356-DA51AD777566}" srcOrd="0" destOrd="0" presId="urn:microsoft.com/office/officeart/2005/8/layout/vList6"/>
    <dgm:cxn modelId="{96B9741A-268C-4B11-9C87-A4347B61E544}" type="presParOf" srcId="{0B202A72-7CC2-4000-B21C-4F9305DE751C}" destId="{D6D95B97-06C7-47A6-89E3-30F6674030E7}" srcOrd="1" destOrd="0" presId="urn:microsoft.com/office/officeart/2005/8/layout/vList6"/>
    <dgm:cxn modelId="{77199C5A-B26D-4D6A-8BC9-E0A6F6508FFC}" type="presParOf" srcId="{20569CFF-0331-4DED-8592-B0BF2365A5BA}" destId="{301EE18E-A5BF-473A-9E67-1551AE7D6B9A}" srcOrd="3" destOrd="0" presId="urn:microsoft.com/office/officeart/2005/8/layout/vList6"/>
    <dgm:cxn modelId="{555664B3-BC01-4032-AEE7-58B31C5B50C6}" type="presParOf" srcId="{20569CFF-0331-4DED-8592-B0BF2365A5BA}" destId="{E8DB726E-4710-4C36-89C7-5E97ADE28F6F}" srcOrd="4" destOrd="0" presId="urn:microsoft.com/office/officeart/2005/8/layout/vList6"/>
    <dgm:cxn modelId="{2381F538-AACD-46BA-9971-11C3A5F6FD75}" type="presParOf" srcId="{E8DB726E-4710-4C36-89C7-5E97ADE28F6F}" destId="{616528F9-DE23-45B6-B96D-AE185C70870B}" srcOrd="0" destOrd="0" presId="urn:microsoft.com/office/officeart/2005/8/layout/vList6"/>
    <dgm:cxn modelId="{4C2FBF4F-EF00-4351-AF94-202EE2C98603}" type="presParOf" srcId="{E8DB726E-4710-4C36-89C7-5E97ADE28F6F}" destId="{B81ADCA1-DD2C-439D-A547-32972663DCC5}" srcOrd="1" destOrd="0" presId="urn:microsoft.com/office/officeart/2005/8/layout/vList6"/>
    <dgm:cxn modelId="{086E9E87-CC26-40A8-B965-E311A8D7EC05}" type="presParOf" srcId="{20569CFF-0331-4DED-8592-B0BF2365A5BA}" destId="{07863F5F-11D8-49C0-9062-EADDF0B03544}" srcOrd="5" destOrd="0" presId="urn:microsoft.com/office/officeart/2005/8/layout/vList6"/>
    <dgm:cxn modelId="{1CB22D88-DD2B-4CEE-B616-9195530EF809}" type="presParOf" srcId="{20569CFF-0331-4DED-8592-B0BF2365A5BA}" destId="{8DD61E14-B9A6-474E-83F6-2227C571896D}" srcOrd="6" destOrd="0" presId="urn:microsoft.com/office/officeart/2005/8/layout/vList6"/>
    <dgm:cxn modelId="{E26126E7-A0FF-4A69-AB97-C97F7307B6E1}" type="presParOf" srcId="{8DD61E14-B9A6-474E-83F6-2227C571896D}" destId="{7069FB4B-87EA-4EA9-BAF5-C5FF872D9469}" srcOrd="0" destOrd="0" presId="urn:microsoft.com/office/officeart/2005/8/layout/vList6"/>
    <dgm:cxn modelId="{6C5A0A40-743B-4714-91FC-7FEB2E15FD97}" type="presParOf" srcId="{8DD61E14-B9A6-474E-83F6-2227C571896D}" destId="{368DE4FE-1488-4509-94F0-5657B1A95C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B30DF-F5B8-41B6-91EC-59FFE71283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C0F351C-9AF4-42B4-8A76-1B4A8DF501B5}">
      <dgm:prSet phldrT="[Text]"/>
      <dgm:spPr/>
      <dgm:t>
        <a:bodyPr/>
        <a:lstStyle/>
        <a:p>
          <a:r>
            <a:rPr lang="nb-NO" dirty="0" smtClean="0"/>
            <a:t>Kategorier og egenskaper</a:t>
          </a:r>
          <a:endParaRPr lang="nb-NO" dirty="0"/>
        </a:p>
      </dgm:t>
    </dgm:pt>
    <dgm:pt modelId="{A748C5D5-A3E1-4C73-A052-E04E1F12CFCE}" type="parTrans" cxnId="{83A846B9-5479-4B5B-98B5-49347D55D755}">
      <dgm:prSet/>
      <dgm:spPr/>
      <dgm:t>
        <a:bodyPr/>
        <a:lstStyle/>
        <a:p>
          <a:endParaRPr lang="nb-NO"/>
        </a:p>
      </dgm:t>
    </dgm:pt>
    <dgm:pt modelId="{9FE727D7-4E77-4FA9-9062-88300C95F41E}" type="sibTrans" cxnId="{83A846B9-5479-4B5B-98B5-49347D55D755}">
      <dgm:prSet/>
      <dgm:spPr/>
      <dgm:t>
        <a:bodyPr/>
        <a:lstStyle/>
        <a:p>
          <a:endParaRPr lang="nb-NO"/>
        </a:p>
      </dgm:t>
    </dgm:pt>
    <dgm:pt modelId="{0CFA5AE1-A25A-4F40-86A8-698E97E2D866}">
      <dgm:prSet phldrT="[Text]"/>
      <dgm:spPr/>
      <dgm:t>
        <a:bodyPr/>
        <a:lstStyle/>
        <a:p>
          <a:r>
            <a:rPr lang="nb-NO" dirty="0" smtClean="0"/>
            <a:t>Anskaffelse</a:t>
          </a:r>
          <a:endParaRPr lang="nb-NO" dirty="0"/>
        </a:p>
      </dgm:t>
    </dgm:pt>
    <dgm:pt modelId="{E1D5D3C0-650F-4EEE-860A-41167561F4CA}" type="parTrans" cxnId="{6626E439-5CB8-4104-AFB7-2E65A7D11E65}">
      <dgm:prSet/>
      <dgm:spPr/>
      <dgm:t>
        <a:bodyPr/>
        <a:lstStyle/>
        <a:p>
          <a:endParaRPr lang="nb-NO"/>
        </a:p>
      </dgm:t>
    </dgm:pt>
    <dgm:pt modelId="{E39F7A20-4687-4C09-A8CC-9DB98DFA05EC}" type="sibTrans" cxnId="{6626E439-5CB8-4104-AFB7-2E65A7D11E65}">
      <dgm:prSet/>
      <dgm:spPr/>
      <dgm:t>
        <a:bodyPr/>
        <a:lstStyle/>
        <a:p>
          <a:endParaRPr lang="nb-NO"/>
        </a:p>
      </dgm:t>
    </dgm:pt>
    <dgm:pt modelId="{EFE8A5EC-4595-4B6F-8D85-49B15C6A92BC}">
      <dgm:prSet phldrT="[Text]"/>
      <dgm:spPr/>
      <dgm:t>
        <a:bodyPr/>
        <a:lstStyle/>
        <a:p>
          <a:r>
            <a:rPr lang="nb-NO" dirty="0" smtClean="0"/>
            <a:t>Innkj.gr</a:t>
          </a:r>
        </a:p>
        <a:p>
          <a:r>
            <a:rPr lang="nb-NO" dirty="0" err="1" smtClean="0"/>
            <a:t>Artikkelgr</a:t>
          </a:r>
          <a:endParaRPr lang="nb-NO" dirty="0"/>
        </a:p>
      </dgm:t>
    </dgm:pt>
    <dgm:pt modelId="{1C68465C-A2A7-4C33-8D41-46182922D8BB}" type="parTrans" cxnId="{0217FE93-C78E-4DB1-AF0F-0C8C14D645CD}">
      <dgm:prSet/>
      <dgm:spPr/>
      <dgm:t>
        <a:bodyPr/>
        <a:lstStyle/>
        <a:p>
          <a:endParaRPr lang="nb-NO"/>
        </a:p>
      </dgm:t>
    </dgm:pt>
    <dgm:pt modelId="{61ABB51A-6968-44F1-9B32-2E3D1286883B}" type="sibTrans" cxnId="{0217FE93-C78E-4DB1-AF0F-0C8C14D645CD}">
      <dgm:prSet/>
      <dgm:spPr/>
      <dgm:t>
        <a:bodyPr/>
        <a:lstStyle/>
        <a:p>
          <a:endParaRPr lang="nb-NO"/>
        </a:p>
      </dgm:t>
    </dgm:pt>
    <dgm:pt modelId="{C136F067-69B9-41CB-B8DA-E24C21158200}">
      <dgm:prSet phldrT="[Text]"/>
      <dgm:spPr/>
      <dgm:t>
        <a:bodyPr/>
        <a:lstStyle/>
        <a:p>
          <a:r>
            <a:rPr lang="nb-NO" dirty="0" err="1" smtClean="0"/>
            <a:t>Øk.lev</a:t>
          </a:r>
          <a:endParaRPr lang="nb-NO" dirty="0" smtClean="0"/>
        </a:p>
        <a:p>
          <a:r>
            <a:rPr lang="nb-NO" dirty="0" err="1" smtClean="0"/>
            <a:t>Tek.lev</a:t>
          </a:r>
          <a:endParaRPr lang="nb-NO" dirty="0"/>
        </a:p>
      </dgm:t>
    </dgm:pt>
    <dgm:pt modelId="{8BC8AFBD-5289-4D3F-916B-211D87D6F342}" type="parTrans" cxnId="{AF166D25-1618-4D72-A813-EB4FE3A61DDD}">
      <dgm:prSet/>
      <dgm:spPr/>
      <dgm:t>
        <a:bodyPr/>
        <a:lstStyle/>
        <a:p>
          <a:endParaRPr lang="nb-NO"/>
        </a:p>
      </dgm:t>
    </dgm:pt>
    <dgm:pt modelId="{0A614E54-D1DE-4523-9891-63AF3A4D299F}" type="sibTrans" cxnId="{AF166D25-1618-4D72-A813-EB4FE3A61DDD}">
      <dgm:prSet/>
      <dgm:spPr/>
      <dgm:t>
        <a:bodyPr/>
        <a:lstStyle/>
        <a:p>
          <a:endParaRPr lang="nb-NO"/>
        </a:p>
      </dgm:t>
    </dgm:pt>
    <dgm:pt modelId="{C5EDC67B-62D0-40D0-85B9-586E79AF776E}">
      <dgm:prSet phldrT="[Text]"/>
      <dgm:spPr/>
      <dgm:t>
        <a:bodyPr/>
        <a:lstStyle/>
        <a:p>
          <a:r>
            <a:rPr lang="nb-NO" dirty="0" smtClean="0"/>
            <a:t>Tagging</a:t>
          </a:r>
          <a:endParaRPr lang="nb-NO" dirty="0"/>
        </a:p>
      </dgm:t>
    </dgm:pt>
    <dgm:pt modelId="{E80D0656-983C-4067-9352-528F990393A2}" type="parTrans" cxnId="{838A9CA0-F1A8-437E-8F5F-0B135E6A23F8}">
      <dgm:prSet/>
      <dgm:spPr/>
      <dgm:t>
        <a:bodyPr/>
        <a:lstStyle/>
        <a:p>
          <a:endParaRPr lang="nb-NO"/>
        </a:p>
      </dgm:t>
    </dgm:pt>
    <dgm:pt modelId="{34CA5DA5-EA4F-4004-9E6E-B15AF14A01E9}" type="sibTrans" cxnId="{838A9CA0-F1A8-437E-8F5F-0B135E6A23F8}">
      <dgm:prSet/>
      <dgm:spPr/>
      <dgm:t>
        <a:bodyPr/>
        <a:lstStyle/>
        <a:p>
          <a:endParaRPr lang="nb-NO"/>
        </a:p>
      </dgm:t>
    </dgm:pt>
    <dgm:pt modelId="{BD0375A2-5CDF-4EF9-86AE-F50922681C25}">
      <dgm:prSet phldrT="[Text]"/>
      <dgm:spPr/>
      <dgm:t>
        <a:bodyPr/>
        <a:lstStyle/>
        <a:p>
          <a:r>
            <a:rPr lang="nb-NO" dirty="0" smtClean="0"/>
            <a:t>ID,</a:t>
          </a:r>
        </a:p>
        <a:p>
          <a:r>
            <a:rPr lang="nb-NO" dirty="0" smtClean="0"/>
            <a:t>Forskning</a:t>
          </a:r>
          <a:endParaRPr lang="nb-NO" dirty="0"/>
        </a:p>
      </dgm:t>
    </dgm:pt>
    <dgm:pt modelId="{6651B7E2-E8E0-44EE-A97D-E2B993A23A43}" type="parTrans" cxnId="{CF180A5E-926A-4ACE-8655-66B9B3622B59}">
      <dgm:prSet/>
      <dgm:spPr/>
      <dgm:t>
        <a:bodyPr/>
        <a:lstStyle/>
        <a:p>
          <a:endParaRPr lang="nb-NO"/>
        </a:p>
      </dgm:t>
    </dgm:pt>
    <dgm:pt modelId="{DF6CA8C9-FD35-4F1E-BEC6-5D5ECBA0AFD5}" type="sibTrans" cxnId="{CF180A5E-926A-4ACE-8655-66B9B3622B59}">
      <dgm:prSet/>
      <dgm:spPr/>
      <dgm:t>
        <a:bodyPr/>
        <a:lstStyle/>
        <a:p>
          <a:endParaRPr lang="nb-NO"/>
        </a:p>
      </dgm:t>
    </dgm:pt>
    <dgm:pt modelId="{AE022FF5-6E21-4F7B-A896-37C5004146CB}" type="pres">
      <dgm:prSet presAssocID="{28EB30DF-F5B8-41B6-91EC-59FFE71283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C78AE901-7F6E-4399-A764-9B36A6A80278}" type="pres">
      <dgm:prSet presAssocID="{BC0F351C-9AF4-42B4-8A76-1B4A8DF501B5}" presName="hierRoot1" presStyleCnt="0"/>
      <dgm:spPr/>
    </dgm:pt>
    <dgm:pt modelId="{28A67BEA-08CD-4887-92C5-1E482F9ABE9A}" type="pres">
      <dgm:prSet presAssocID="{BC0F351C-9AF4-42B4-8A76-1B4A8DF501B5}" presName="composite" presStyleCnt="0"/>
      <dgm:spPr/>
    </dgm:pt>
    <dgm:pt modelId="{F1113B58-E052-4B7A-B80A-E4F4EDB547BE}" type="pres">
      <dgm:prSet presAssocID="{BC0F351C-9AF4-42B4-8A76-1B4A8DF501B5}" presName="background" presStyleLbl="node0" presStyleIdx="0" presStyleCnt="1"/>
      <dgm:spPr/>
    </dgm:pt>
    <dgm:pt modelId="{59A39480-ED72-4EFE-8406-082D1E4AAEDF}" type="pres">
      <dgm:prSet presAssocID="{BC0F351C-9AF4-42B4-8A76-1B4A8DF501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BFE9FFF-069D-4954-8C5B-B087E2017C05}" type="pres">
      <dgm:prSet presAssocID="{BC0F351C-9AF4-42B4-8A76-1B4A8DF501B5}" presName="hierChild2" presStyleCnt="0"/>
      <dgm:spPr/>
    </dgm:pt>
    <dgm:pt modelId="{FBA752E6-353B-4E06-8890-A981B6023430}" type="pres">
      <dgm:prSet presAssocID="{E1D5D3C0-650F-4EEE-860A-41167561F4CA}" presName="Name10" presStyleLbl="parChTrans1D2" presStyleIdx="0" presStyleCnt="2"/>
      <dgm:spPr/>
      <dgm:t>
        <a:bodyPr/>
        <a:lstStyle/>
        <a:p>
          <a:endParaRPr lang="nb-NO"/>
        </a:p>
      </dgm:t>
    </dgm:pt>
    <dgm:pt modelId="{DB6EF089-3BD8-4BE0-AAEE-157AA04FAA5F}" type="pres">
      <dgm:prSet presAssocID="{0CFA5AE1-A25A-4F40-86A8-698E97E2D866}" presName="hierRoot2" presStyleCnt="0"/>
      <dgm:spPr/>
    </dgm:pt>
    <dgm:pt modelId="{F32C7276-84BA-4776-9849-0FAF7C7E5D38}" type="pres">
      <dgm:prSet presAssocID="{0CFA5AE1-A25A-4F40-86A8-698E97E2D866}" presName="composite2" presStyleCnt="0"/>
      <dgm:spPr/>
    </dgm:pt>
    <dgm:pt modelId="{B4A1D45F-4C6A-4D86-884E-BFEA24367261}" type="pres">
      <dgm:prSet presAssocID="{0CFA5AE1-A25A-4F40-86A8-698E97E2D866}" presName="background2" presStyleLbl="node2" presStyleIdx="0" presStyleCnt="2"/>
      <dgm:spPr/>
    </dgm:pt>
    <dgm:pt modelId="{D6D69C14-8FDD-4B39-8210-D4CBDBDED051}" type="pres">
      <dgm:prSet presAssocID="{0CFA5AE1-A25A-4F40-86A8-698E97E2D866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782D8AC-3C4A-42AF-9AF4-7E426011BE9E}" type="pres">
      <dgm:prSet presAssocID="{0CFA5AE1-A25A-4F40-86A8-698E97E2D866}" presName="hierChild3" presStyleCnt="0"/>
      <dgm:spPr/>
    </dgm:pt>
    <dgm:pt modelId="{688CB6E7-8545-4CFC-A077-9341EC192FC7}" type="pres">
      <dgm:prSet presAssocID="{1C68465C-A2A7-4C33-8D41-46182922D8BB}" presName="Name17" presStyleLbl="parChTrans1D3" presStyleIdx="0" presStyleCnt="3"/>
      <dgm:spPr/>
      <dgm:t>
        <a:bodyPr/>
        <a:lstStyle/>
        <a:p>
          <a:endParaRPr lang="nb-NO"/>
        </a:p>
      </dgm:t>
    </dgm:pt>
    <dgm:pt modelId="{23833B19-8A0A-4532-AB3B-C3C49FF16A05}" type="pres">
      <dgm:prSet presAssocID="{EFE8A5EC-4595-4B6F-8D85-49B15C6A92BC}" presName="hierRoot3" presStyleCnt="0"/>
      <dgm:spPr/>
    </dgm:pt>
    <dgm:pt modelId="{9B0C5EAA-BFEC-4443-8997-E6338BE2728B}" type="pres">
      <dgm:prSet presAssocID="{EFE8A5EC-4595-4B6F-8D85-49B15C6A92BC}" presName="composite3" presStyleCnt="0"/>
      <dgm:spPr/>
    </dgm:pt>
    <dgm:pt modelId="{60DD0A70-93C8-4029-835F-46436947E0D0}" type="pres">
      <dgm:prSet presAssocID="{EFE8A5EC-4595-4B6F-8D85-49B15C6A92BC}" presName="background3" presStyleLbl="node3" presStyleIdx="0" presStyleCnt="3"/>
      <dgm:spPr/>
    </dgm:pt>
    <dgm:pt modelId="{CAFCC9FB-0A62-4E15-BF9C-26AD2BA7E88D}" type="pres">
      <dgm:prSet presAssocID="{EFE8A5EC-4595-4B6F-8D85-49B15C6A92B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3976A54-3B1E-4662-B9C8-2109C1812BF0}" type="pres">
      <dgm:prSet presAssocID="{EFE8A5EC-4595-4B6F-8D85-49B15C6A92BC}" presName="hierChild4" presStyleCnt="0"/>
      <dgm:spPr/>
    </dgm:pt>
    <dgm:pt modelId="{FF28FD89-13CA-42E8-97EF-A44E30E12D29}" type="pres">
      <dgm:prSet presAssocID="{8BC8AFBD-5289-4D3F-916B-211D87D6F342}" presName="Name17" presStyleLbl="parChTrans1D3" presStyleIdx="1" presStyleCnt="3"/>
      <dgm:spPr/>
      <dgm:t>
        <a:bodyPr/>
        <a:lstStyle/>
        <a:p>
          <a:endParaRPr lang="nb-NO"/>
        </a:p>
      </dgm:t>
    </dgm:pt>
    <dgm:pt modelId="{E5FAD1CA-E04A-46BA-ACD7-B6CD833F4089}" type="pres">
      <dgm:prSet presAssocID="{C136F067-69B9-41CB-B8DA-E24C21158200}" presName="hierRoot3" presStyleCnt="0"/>
      <dgm:spPr/>
    </dgm:pt>
    <dgm:pt modelId="{9CFCF219-3FCE-416A-9376-2CDA939F4377}" type="pres">
      <dgm:prSet presAssocID="{C136F067-69B9-41CB-B8DA-E24C21158200}" presName="composite3" presStyleCnt="0"/>
      <dgm:spPr/>
    </dgm:pt>
    <dgm:pt modelId="{51E01EEB-7578-4699-88AB-F8C2EA4A2D41}" type="pres">
      <dgm:prSet presAssocID="{C136F067-69B9-41CB-B8DA-E24C21158200}" presName="background3" presStyleLbl="node3" presStyleIdx="1" presStyleCnt="3"/>
      <dgm:spPr/>
    </dgm:pt>
    <dgm:pt modelId="{FF34AE65-A89F-448C-A687-E15FBA81E51D}" type="pres">
      <dgm:prSet presAssocID="{C136F067-69B9-41CB-B8DA-E24C2115820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6BB04F7-B7E5-4E20-BEA2-D3B3ABDAB78D}" type="pres">
      <dgm:prSet presAssocID="{C136F067-69B9-41CB-B8DA-E24C21158200}" presName="hierChild4" presStyleCnt="0"/>
      <dgm:spPr/>
    </dgm:pt>
    <dgm:pt modelId="{AA5FCC81-F807-45F4-B79D-044BA5E9A684}" type="pres">
      <dgm:prSet presAssocID="{E80D0656-983C-4067-9352-528F990393A2}" presName="Name10" presStyleLbl="parChTrans1D2" presStyleIdx="1" presStyleCnt="2"/>
      <dgm:spPr/>
      <dgm:t>
        <a:bodyPr/>
        <a:lstStyle/>
        <a:p>
          <a:endParaRPr lang="nb-NO"/>
        </a:p>
      </dgm:t>
    </dgm:pt>
    <dgm:pt modelId="{93B5BCD6-6D59-41D9-80C9-0172204C039B}" type="pres">
      <dgm:prSet presAssocID="{C5EDC67B-62D0-40D0-85B9-586E79AF776E}" presName="hierRoot2" presStyleCnt="0"/>
      <dgm:spPr/>
    </dgm:pt>
    <dgm:pt modelId="{29D9A67D-C45D-4FC1-A0E4-0493819F034B}" type="pres">
      <dgm:prSet presAssocID="{C5EDC67B-62D0-40D0-85B9-586E79AF776E}" presName="composite2" presStyleCnt="0"/>
      <dgm:spPr/>
    </dgm:pt>
    <dgm:pt modelId="{CCF4C43F-3CD8-43A0-845B-5DE4A26B9D7A}" type="pres">
      <dgm:prSet presAssocID="{C5EDC67B-62D0-40D0-85B9-586E79AF776E}" presName="background2" presStyleLbl="node2" presStyleIdx="1" presStyleCnt="2"/>
      <dgm:spPr/>
    </dgm:pt>
    <dgm:pt modelId="{29A14B69-B776-42EC-A8E5-437C388ABA97}" type="pres">
      <dgm:prSet presAssocID="{C5EDC67B-62D0-40D0-85B9-586E79AF776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8D321A4-CF6A-482B-8A7D-1FFCC1116DE3}" type="pres">
      <dgm:prSet presAssocID="{C5EDC67B-62D0-40D0-85B9-586E79AF776E}" presName="hierChild3" presStyleCnt="0"/>
      <dgm:spPr/>
    </dgm:pt>
    <dgm:pt modelId="{D034084C-5F44-4639-B657-C7CB09EAF4F6}" type="pres">
      <dgm:prSet presAssocID="{6651B7E2-E8E0-44EE-A97D-E2B993A23A43}" presName="Name17" presStyleLbl="parChTrans1D3" presStyleIdx="2" presStyleCnt="3"/>
      <dgm:spPr/>
      <dgm:t>
        <a:bodyPr/>
        <a:lstStyle/>
        <a:p>
          <a:endParaRPr lang="nb-NO"/>
        </a:p>
      </dgm:t>
    </dgm:pt>
    <dgm:pt modelId="{E85302D6-7AAA-4731-9CA0-4A549A6C5920}" type="pres">
      <dgm:prSet presAssocID="{BD0375A2-5CDF-4EF9-86AE-F50922681C25}" presName="hierRoot3" presStyleCnt="0"/>
      <dgm:spPr/>
    </dgm:pt>
    <dgm:pt modelId="{0B4A37E5-1CC5-4150-A6A9-ACFDB5FD171E}" type="pres">
      <dgm:prSet presAssocID="{BD0375A2-5CDF-4EF9-86AE-F50922681C25}" presName="composite3" presStyleCnt="0"/>
      <dgm:spPr/>
    </dgm:pt>
    <dgm:pt modelId="{10D965AB-50B5-4065-9B3D-348F3BB515AD}" type="pres">
      <dgm:prSet presAssocID="{BD0375A2-5CDF-4EF9-86AE-F50922681C25}" presName="background3" presStyleLbl="node3" presStyleIdx="2" presStyleCnt="3"/>
      <dgm:spPr/>
    </dgm:pt>
    <dgm:pt modelId="{DD2E3961-9039-46B9-AD44-B3A67F7EDF17}" type="pres">
      <dgm:prSet presAssocID="{BD0375A2-5CDF-4EF9-86AE-F50922681C2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8B20621-C76C-4682-B55F-5A829EBD57EF}" type="pres">
      <dgm:prSet presAssocID="{BD0375A2-5CDF-4EF9-86AE-F50922681C25}" presName="hierChild4" presStyleCnt="0"/>
      <dgm:spPr/>
    </dgm:pt>
  </dgm:ptLst>
  <dgm:cxnLst>
    <dgm:cxn modelId="{26CC4E42-093F-4DDF-9791-913BFB7B1632}" type="presOf" srcId="{1C68465C-A2A7-4C33-8D41-46182922D8BB}" destId="{688CB6E7-8545-4CFC-A077-9341EC192FC7}" srcOrd="0" destOrd="0" presId="urn:microsoft.com/office/officeart/2005/8/layout/hierarchy1"/>
    <dgm:cxn modelId="{6626E439-5CB8-4104-AFB7-2E65A7D11E65}" srcId="{BC0F351C-9AF4-42B4-8A76-1B4A8DF501B5}" destId="{0CFA5AE1-A25A-4F40-86A8-698E97E2D866}" srcOrd="0" destOrd="0" parTransId="{E1D5D3C0-650F-4EEE-860A-41167561F4CA}" sibTransId="{E39F7A20-4687-4C09-A8CC-9DB98DFA05EC}"/>
    <dgm:cxn modelId="{D861535F-5C1F-44F4-9AFF-2D48D67B10FB}" type="presOf" srcId="{EFE8A5EC-4595-4B6F-8D85-49B15C6A92BC}" destId="{CAFCC9FB-0A62-4E15-BF9C-26AD2BA7E88D}" srcOrd="0" destOrd="0" presId="urn:microsoft.com/office/officeart/2005/8/layout/hierarchy1"/>
    <dgm:cxn modelId="{AF166D25-1618-4D72-A813-EB4FE3A61DDD}" srcId="{0CFA5AE1-A25A-4F40-86A8-698E97E2D866}" destId="{C136F067-69B9-41CB-B8DA-E24C21158200}" srcOrd="1" destOrd="0" parTransId="{8BC8AFBD-5289-4D3F-916B-211D87D6F342}" sibTransId="{0A614E54-D1DE-4523-9891-63AF3A4D299F}"/>
    <dgm:cxn modelId="{3F1C27A2-37C5-46C6-8C3E-28436D0B7239}" type="presOf" srcId="{0CFA5AE1-A25A-4F40-86A8-698E97E2D866}" destId="{D6D69C14-8FDD-4B39-8210-D4CBDBDED051}" srcOrd="0" destOrd="0" presId="urn:microsoft.com/office/officeart/2005/8/layout/hierarchy1"/>
    <dgm:cxn modelId="{685BB207-1778-44AD-9FD8-BE22C5416366}" type="presOf" srcId="{8BC8AFBD-5289-4D3F-916B-211D87D6F342}" destId="{FF28FD89-13CA-42E8-97EF-A44E30E12D29}" srcOrd="0" destOrd="0" presId="urn:microsoft.com/office/officeart/2005/8/layout/hierarchy1"/>
    <dgm:cxn modelId="{3D157ADF-9C70-484E-BD38-FEE3634F9163}" type="presOf" srcId="{6651B7E2-E8E0-44EE-A97D-E2B993A23A43}" destId="{D034084C-5F44-4639-B657-C7CB09EAF4F6}" srcOrd="0" destOrd="0" presId="urn:microsoft.com/office/officeart/2005/8/layout/hierarchy1"/>
    <dgm:cxn modelId="{C1D4A1A5-8AF1-4B1B-B3BC-30E4484D94F1}" type="presOf" srcId="{28EB30DF-F5B8-41B6-91EC-59FFE7128383}" destId="{AE022FF5-6E21-4F7B-A896-37C5004146CB}" srcOrd="0" destOrd="0" presId="urn:microsoft.com/office/officeart/2005/8/layout/hierarchy1"/>
    <dgm:cxn modelId="{0A318485-68A7-4E04-9E16-A98140EAEAF7}" type="presOf" srcId="{E1D5D3C0-650F-4EEE-860A-41167561F4CA}" destId="{FBA752E6-353B-4E06-8890-A981B6023430}" srcOrd="0" destOrd="0" presId="urn:microsoft.com/office/officeart/2005/8/layout/hierarchy1"/>
    <dgm:cxn modelId="{CF180A5E-926A-4ACE-8655-66B9B3622B59}" srcId="{C5EDC67B-62D0-40D0-85B9-586E79AF776E}" destId="{BD0375A2-5CDF-4EF9-86AE-F50922681C25}" srcOrd="0" destOrd="0" parTransId="{6651B7E2-E8E0-44EE-A97D-E2B993A23A43}" sibTransId="{DF6CA8C9-FD35-4F1E-BEC6-5D5ECBA0AFD5}"/>
    <dgm:cxn modelId="{51265E88-9173-4B05-A7DE-6517117D61FD}" type="presOf" srcId="{C136F067-69B9-41CB-B8DA-E24C21158200}" destId="{FF34AE65-A89F-448C-A687-E15FBA81E51D}" srcOrd="0" destOrd="0" presId="urn:microsoft.com/office/officeart/2005/8/layout/hierarchy1"/>
    <dgm:cxn modelId="{9A80D8A3-0221-4B6B-83FD-000623CA0833}" type="presOf" srcId="{C5EDC67B-62D0-40D0-85B9-586E79AF776E}" destId="{29A14B69-B776-42EC-A8E5-437C388ABA97}" srcOrd="0" destOrd="0" presId="urn:microsoft.com/office/officeart/2005/8/layout/hierarchy1"/>
    <dgm:cxn modelId="{83A846B9-5479-4B5B-98B5-49347D55D755}" srcId="{28EB30DF-F5B8-41B6-91EC-59FFE7128383}" destId="{BC0F351C-9AF4-42B4-8A76-1B4A8DF501B5}" srcOrd="0" destOrd="0" parTransId="{A748C5D5-A3E1-4C73-A052-E04E1F12CFCE}" sibTransId="{9FE727D7-4E77-4FA9-9062-88300C95F41E}"/>
    <dgm:cxn modelId="{0217FE93-C78E-4DB1-AF0F-0C8C14D645CD}" srcId="{0CFA5AE1-A25A-4F40-86A8-698E97E2D866}" destId="{EFE8A5EC-4595-4B6F-8D85-49B15C6A92BC}" srcOrd="0" destOrd="0" parTransId="{1C68465C-A2A7-4C33-8D41-46182922D8BB}" sibTransId="{61ABB51A-6968-44F1-9B32-2E3D1286883B}"/>
    <dgm:cxn modelId="{42C83D9B-F437-4E46-BB7D-89CDFA9B0288}" type="presOf" srcId="{BC0F351C-9AF4-42B4-8A76-1B4A8DF501B5}" destId="{59A39480-ED72-4EFE-8406-082D1E4AAEDF}" srcOrd="0" destOrd="0" presId="urn:microsoft.com/office/officeart/2005/8/layout/hierarchy1"/>
    <dgm:cxn modelId="{CC163850-15BD-4148-BB2D-DA78205A342B}" type="presOf" srcId="{E80D0656-983C-4067-9352-528F990393A2}" destId="{AA5FCC81-F807-45F4-B79D-044BA5E9A684}" srcOrd="0" destOrd="0" presId="urn:microsoft.com/office/officeart/2005/8/layout/hierarchy1"/>
    <dgm:cxn modelId="{79D2DAB6-0B90-4C69-A0D9-58095FFE6BDB}" type="presOf" srcId="{BD0375A2-5CDF-4EF9-86AE-F50922681C25}" destId="{DD2E3961-9039-46B9-AD44-B3A67F7EDF17}" srcOrd="0" destOrd="0" presId="urn:microsoft.com/office/officeart/2005/8/layout/hierarchy1"/>
    <dgm:cxn modelId="{838A9CA0-F1A8-437E-8F5F-0B135E6A23F8}" srcId="{BC0F351C-9AF4-42B4-8A76-1B4A8DF501B5}" destId="{C5EDC67B-62D0-40D0-85B9-586E79AF776E}" srcOrd="1" destOrd="0" parTransId="{E80D0656-983C-4067-9352-528F990393A2}" sibTransId="{34CA5DA5-EA4F-4004-9E6E-B15AF14A01E9}"/>
    <dgm:cxn modelId="{75F873BE-1366-4E72-B6ED-97366BBD23F0}" type="presParOf" srcId="{AE022FF5-6E21-4F7B-A896-37C5004146CB}" destId="{C78AE901-7F6E-4399-A764-9B36A6A80278}" srcOrd="0" destOrd="0" presId="urn:microsoft.com/office/officeart/2005/8/layout/hierarchy1"/>
    <dgm:cxn modelId="{7987A1D6-568C-4B7B-AEB5-238AAA232FFA}" type="presParOf" srcId="{C78AE901-7F6E-4399-A764-9B36A6A80278}" destId="{28A67BEA-08CD-4887-92C5-1E482F9ABE9A}" srcOrd="0" destOrd="0" presId="urn:microsoft.com/office/officeart/2005/8/layout/hierarchy1"/>
    <dgm:cxn modelId="{CB71EF21-FA24-48DC-98F6-9E5D49A55E42}" type="presParOf" srcId="{28A67BEA-08CD-4887-92C5-1E482F9ABE9A}" destId="{F1113B58-E052-4B7A-B80A-E4F4EDB547BE}" srcOrd="0" destOrd="0" presId="urn:microsoft.com/office/officeart/2005/8/layout/hierarchy1"/>
    <dgm:cxn modelId="{BBCDD30E-A5C9-4320-9D3E-9EC98ECF29AA}" type="presParOf" srcId="{28A67BEA-08CD-4887-92C5-1E482F9ABE9A}" destId="{59A39480-ED72-4EFE-8406-082D1E4AAEDF}" srcOrd="1" destOrd="0" presId="urn:microsoft.com/office/officeart/2005/8/layout/hierarchy1"/>
    <dgm:cxn modelId="{DCB370EA-807A-4233-BC94-66B083A2D1EC}" type="presParOf" srcId="{C78AE901-7F6E-4399-A764-9B36A6A80278}" destId="{0BFE9FFF-069D-4954-8C5B-B087E2017C05}" srcOrd="1" destOrd="0" presId="urn:microsoft.com/office/officeart/2005/8/layout/hierarchy1"/>
    <dgm:cxn modelId="{501DC715-550B-44BD-AE58-9089080A9299}" type="presParOf" srcId="{0BFE9FFF-069D-4954-8C5B-B087E2017C05}" destId="{FBA752E6-353B-4E06-8890-A981B6023430}" srcOrd="0" destOrd="0" presId="urn:microsoft.com/office/officeart/2005/8/layout/hierarchy1"/>
    <dgm:cxn modelId="{9DADDA9E-57BB-407C-94A8-D291A4A13CEB}" type="presParOf" srcId="{0BFE9FFF-069D-4954-8C5B-B087E2017C05}" destId="{DB6EF089-3BD8-4BE0-AAEE-157AA04FAA5F}" srcOrd="1" destOrd="0" presId="urn:microsoft.com/office/officeart/2005/8/layout/hierarchy1"/>
    <dgm:cxn modelId="{70938A02-8AA3-4E18-BCB7-82C2A9972A8A}" type="presParOf" srcId="{DB6EF089-3BD8-4BE0-AAEE-157AA04FAA5F}" destId="{F32C7276-84BA-4776-9849-0FAF7C7E5D38}" srcOrd="0" destOrd="0" presId="urn:microsoft.com/office/officeart/2005/8/layout/hierarchy1"/>
    <dgm:cxn modelId="{D15CCF0E-FB70-45F1-BAB0-D1BFCAF6FF1D}" type="presParOf" srcId="{F32C7276-84BA-4776-9849-0FAF7C7E5D38}" destId="{B4A1D45F-4C6A-4D86-884E-BFEA24367261}" srcOrd="0" destOrd="0" presId="urn:microsoft.com/office/officeart/2005/8/layout/hierarchy1"/>
    <dgm:cxn modelId="{57220FDD-5985-405F-8443-B389665FE176}" type="presParOf" srcId="{F32C7276-84BA-4776-9849-0FAF7C7E5D38}" destId="{D6D69C14-8FDD-4B39-8210-D4CBDBDED051}" srcOrd="1" destOrd="0" presId="urn:microsoft.com/office/officeart/2005/8/layout/hierarchy1"/>
    <dgm:cxn modelId="{C03256FE-2325-4CA4-A14E-397CA89E7725}" type="presParOf" srcId="{DB6EF089-3BD8-4BE0-AAEE-157AA04FAA5F}" destId="{4782D8AC-3C4A-42AF-9AF4-7E426011BE9E}" srcOrd="1" destOrd="0" presId="urn:microsoft.com/office/officeart/2005/8/layout/hierarchy1"/>
    <dgm:cxn modelId="{607D4B44-E1CA-4D5D-BA36-F58976AABBC9}" type="presParOf" srcId="{4782D8AC-3C4A-42AF-9AF4-7E426011BE9E}" destId="{688CB6E7-8545-4CFC-A077-9341EC192FC7}" srcOrd="0" destOrd="0" presId="urn:microsoft.com/office/officeart/2005/8/layout/hierarchy1"/>
    <dgm:cxn modelId="{24B02674-A849-4768-AC43-0C4C1CAFCA12}" type="presParOf" srcId="{4782D8AC-3C4A-42AF-9AF4-7E426011BE9E}" destId="{23833B19-8A0A-4532-AB3B-C3C49FF16A05}" srcOrd="1" destOrd="0" presId="urn:microsoft.com/office/officeart/2005/8/layout/hierarchy1"/>
    <dgm:cxn modelId="{40B26942-D35C-4741-80E1-056CC3AF424E}" type="presParOf" srcId="{23833B19-8A0A-4532-AB3B-C3C49FF16A05}" destId="{9B0C5EAA-BFEC-4443-8997-E6338BE2728B}" srcOrd="0" destOrd="0" presId="urn:microsoft.com/office/officeart/2005/8/layout/hierarchy1"/>
    <dgm:cxn modelId="{04B833D1-728A-4858-936A-BADEA8C75DAE}" type="presParOf" srcId="{9B0C5EAA-BFEC-4443-8997-E6338BE2728B}" destId="{60DD0A70-93C8-4029-835F-46436947E0D0}" srcOrd="0" destOrd="0" presId="urn:microsoft.com/office/officeart/2005/8/layout/hierarchy1"/>
    <dgm:cxn modelId="{C8C9A819-ED03-47EF-996E-A70FE127BC14}" type="presParOf" srcId="{9B0C5EAA-BFEC-4443-8997-E6338BE2728B}" destId="{CAFCC9FB-0A62-4E15-BF9C-26AD2BA7E88D}" srcOrd="1" destOrd="0" presId="urn:microsoft.com/office/officeart/2005/8/layout/hierarchy1"/>
    <dgm:cxn modelId="{ABC91210-CA4F-459A-9C50-D3093D263029}" type="presParOf" srcId="{23833B19-8A0A-4532-AB3B-C3C49FF16A05}" destId="{63976A54-3B1E-4662-B9C8-2109C1812BF0}" srcOrd="1" destOrd="0" presId="urn:microsoft.com/office/officeart/2005/8/layout/hierarchy1"/>
    <dgm:cxn modelId="{912F7170-07A5-42B4-9295-A97FA708252B}" type="presParOf" srcId="{4782D8AC-3C4A-42AF-9AF4-7E426011BE9E}" destId="{FF28FD89-13CA-42E8-97EF-A44E30E12D29}" srcOrd="2" destOrd="0" presId="urn:microsoft.com/office/officeart/2005/8/layout/hierarchy1"/>
    <dgm:cxn modelId="{9156F16E-3578-40BA-9DC8-276D64AEB126}" type="presParOf" srcId="{4782D8AC-3C4A-42AF-9AF4-7E426011BE9E}" destId="{E5FAD1CA-E04A-46BA-ACD7-B6CD833F4089}" srcOrd="3" destOrd="0" presId="urn:microsoft.com/office/officeart/2005/8/layout/hierarchy1"/>
    <dgm:cxn modelId="{C4B097AE-0915-403D-A228-8F2856BBECF9}" type="presParOf" srcId="{E5FAD1CA-E04A-46BA-ACD7-B6CD833F4089}" destId="{9CFCF219-3FCE-416A-9376-2CDA939F4377}" srcOrd="0" destOrd="0" presId="urn:microsoft.com/office/officeart/2005/8/layout/hierarchy1"/>
    <dgm:cxn modelId="{BBAF4ABF-20FC-4CC7-95C1-38F37675F144}" type="presParOf" srcId="{9CFCF219-3FCE-416A-9376-2CDA939F4377}" destId="{51E01EEB-7578-4699-88AB-F8C2EA4A2D41}" srcOrd="0" destOrd="0" presId="urn:microsoft.com/office/officeart/2005/8/layout/hierarchy1"/>
    <dgm:cxn modelId="{A4A8B042-4E91-46DC-8B03-B8BF6059A541}" type="presParOf" srcId="{9CFCF219-3FCE-416A-9376-2CDA939F4377}" destId="{FF34AE65-A89F-448C-A687-E15FBA81E51D}" srcOrd="1" destOrd="0" presId="urn:microsoft.com/office/officeart/2005/8/layout/hierarchy1"/>
    <dgm:cxn modelId="{5201FD38-B37D-4FD2-BD92-75D530D3868E}" type="presParOf" srcId="{E5FAD1CA-E04A-46BA-ACD7-B6CD833F4089}" destId="{B6BB04F7-B7E5-4E20-BEA2-D3B3ABDAB78D}" srcOrd="1" destOrd="0" presId="urn:microsoft.com/office/officeart/2005/8/layout/hierarchy1"/>
    <dgm:cxn modelId="{1A4A11DB-B9EA-46AC-B3E9-80A386947DD5}" type="presParOf" srcId="{0BFE9FFF-069D-4954-8C5B-B087E2017C05}" destId="{AA5FCC81-F807-45F4-B79D-044BA5E9A684}" srcOrd="2" destOrd="0" presId="urn:microsoft.com/office/officeart/2005/8/layout/hierarchy1"/>
    <dgm:cxn modelId="{5C58B244-CACA-41CB-A109-DD3582CFB7C9}" type="presParOf" srcId="{0BFE9FFF-069D-4954-8C5B-B087E2017C05}" destId="{93B5BCD6-6D59-41D9-80C9-0172204C039B}" srcOrd="3" destOrd="0" presId="urn:microsoft.com/office/officeart/2005/8/layout/hierarchy1"/>
    <dgm:cxn modelId="{B44A0FA3-CBCD-4980-BD99-1FB2515699A8}" type="presParOf" srcId="{93B5BCD6-6D59-41D9-80C9-0172204C039B}" destId="{29D9A67D-C45D-4FC1-A0E4-0493819F034B}" srcOrd="0" destOrd="0" presId="urn:microsoft.com/office/officeart/2005/8/layout/hierarchy1"/>
    <dgm:cxn modelId="{92B0E8DE-AD3D-4DFD-A45D-7173E1469585}" type="presParOf" srcId="{29D9A67D-C45D-4FC1-A0E4-0493819F034B}" destId="{CCF4C43F-3CD8-43A0-845B-5DE4A26B9D7A}" srcOrd="0" destOrd="0" presId="urn:microsoft.com/office/officeart/2005/8/layout/hierarchy1"/>
    <dgm:cxn modelId="{BA01441C-C3BA-457B-B3C7-B580967363F2}" type="presParOf" srcId="{29D9A67D-C45D-4FC1-A0E4-0493819F034B}" destId="{29A14B69-B776-42EC-A8E5-437C388ABA97}" srcOrd="1" destOrd="0" presId="urn:microsoft.com/office/officeart/2005/8/layout/hierarchy1"/>
    <dgm:cxn modelId="{EFA24EE2-85E6-4916-9CB1-11F8C2980FEA}" type="presParOf" srcId="{93B5BCD6-6D59-41D9-80C9-0172204C039B}" destId="{48D321A4-CF6A-482B-8A7D-1FFCC1116DE3}" srcOrd="1" destOrd="0" presId="urn:microsoft.com/office/officeart/2005/8/layout/hierarchy1"/>
    <dgm:cxn modelId="{B35A559A-9BA6-40D3-8BA9-EFC212C80156}" type="presParOf" srcId="{48D321A4-CF6A-482B-8A7D-1FFCC1116DE3}" destId="{D034084C-5F44-4639-B657-C7CB09EAF4F6}" srcOrd="0" destOrd="0" presId="urn:microsoft.com/office/officeart/2005/8/layout/hierarchy1"/>
    <dgm:cxn modelId="{7AE08D84-C29E-4739-9376-5FFDD07D2E51}" type="presParOf" srcId="{48D321A4-CF6A-482B-8A7D-1FFCC1116DE3}" destId="{E85302D6-7AAA-4731-9CA0-4A549A6C5920}" srcOrd="1" destOrd="0" presId="urn:microsoft.com/office/officeart/2005/8/layout/hierarchy1"/>
    <dgm:cxn modelId="{AF3571EE-0256-4743-8BA3-CBEDBED4DEE5}" type="presParOf" srcId="{E85302D6-7AAA-4731-9CA0-4A549A6C5920}" destId="{0B4A37E5-1CC5-4150-A6A9-ACFDB5FD171E}" srcOrd="0" destOrd="0" presId="urn:microsoft.com/office/officeart/2005/8/layout/hierarchy1"/>
    <dgm:cxn modelId="{B5F21362-75AD-41D4-A4D4-A4AD8C739242}" type="presParOf" srcId="{0B4A37E5-1CC5-4150-A6A9-ACFDB5FD171E}" destId="{10D965AB-50B5-4065-9B3D-348F3BB515AD}" srcOrd="0" destOrd="0" presId="urn:microsoft.com/office/officeart/2005/8/layout/hierarchy1"/>
    <dgm:cxn modelId="{634B6421-0A45-42A3-A4D7-358708D1FFEF}" type="presParOf" srcId="{0B4A37E5-1CC5-4150-A6A9-ACFDB5FD171E}" destId="{DD2E3961-9039-46B9-AD44-B3A67F7EDF17}" srcOrd="1" destOrd="0" presId="urn:microsoft.com/office/officeart/2005/8/layout/hierarchy1"/>
    <dgm:cxn modelId="{3583D7AB-AAC3-4DB2-B3F6-B5CFF29015B3}" type="presParOf" srcId="{E85302D6-7AAA-4731-9CA0-4A549A6C5920}" destId="{C8B20621-C76C-4682-B55F-5A829EBD57EF}" srcOrd="1" destOrd="0" presId="urn:microsoft.com/office/officeart/2005/8/layout/hierarchy1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88FE9-ADCD-4911-8CA0-D9F9FF7F3A78}">
      <dsp:nvSpPr>
        <dsp:cNvPr id="0" name=""/>
        <dsp:cNvSpPr/>
      </dsp:nvSpPr>
      <dsp:spPr>
        <a:xfrm>
          <a:off x="3149077" y="1120"/>
          <a:ext cx="3296067" cy="888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Utstyr</a:t>
          </a:r>
          <a:endParaRPr lang="nb-N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Reparasjoner, PV planer</a:t>
          </a:r>
          <a:endParaRPr lang="nb-N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Varer og deler</a:t>
          </a:r>
          <a:endParaRPr lang="nb-NO" sz="1300" kern="1200" dirty="0"/>
        </a:p>
      </dsp:txBody>
      <dsp:txXfrm>
        <a:off x="3149077" y="112227"/>
        <a:ext cx="2962746" cy="666641"/>
      </dsp:txXfrm>
    </dsp:sp>
    <dsp:sp modelId="{CC81BBF4-EC04-40DC-B16F-E4DC3F75D2C8}">
      <dsp:nvSpPr>
        <dsp:cNvPr id="0" name=""/>
        <dsp:cNvSpPr/>
      </dsp:nvSpPr>
      <dsp:spPr>
        <a:xfrm>
          <a:off x="364039" y="1120"/>
          <a:ext cx="2785038" cy="888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Nasjonal database</a:t>
          </a:r>
          <a:endParaRPr lang="nb-NO" sz="2500" kern="1200" dirty="0"/>
        </a:p>
      </dsp:txBody>
      <dsp:txXfrm>
        <a:off x="407429" y="44510"/>
        <a:ext cx="2698258" cy="802075"/>
      </dsp:txXfrm>
    </dsp:sp>
    <dsp:sp modelId="{D6D95B97-06C7-47A6-89E3-30F6674030E7}">
      <dsp:nvSpPr>
        <dsp:cNvPr id="0" name=""/>
        <dsp:cNvSpPr/>
      </dsp:nvSpPr>
      <dsp:spPr>
        <a:xfrm>
          <a:off x="3137066" y="1002238"/>
          <a:ext cx="3285935" cy="888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Nomenklatur</a:t>
          </a:r>
          <a:endParaRPr lang="nb-N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Klassifisering</a:t>
          </a:r>
          <a:endParaRPr lang="nb-N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Kodeverk</a:t>
          </a:r>
          <a:endParaRPr lang="nb-NO" sz="1300" kern="1200" dirty="0"/>
        </a:p>
      </dsp:txBody>
      <dsp:txXfrm>
        <a:off x="3137066" y="1113345"/>
        <a:ext cx="2952614" cy="666641"/>
      </dsp:txXfrm>
    </dsp:sp>
    <dsp:sp modelId="{26496EB2-B73D-4799-A356-DA51AD777566}">
      <dsp:nvSpPr>
        <dsp:cNvPr id="0" name=""/>
        <dsp:cNvSpPr/>
      </dsp:nvSpPr>
      <dsp:spPr>
        <a:xfrm>
          <a:off x="360553" y="978861"/>
          <a:ext cx="2802143" cy="888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Nomenklatur og kodeverk</a:t>
          </a:r>
          <a:endParaRPr lang="nb-NO" sz="2500" kern="1200" dirty="0"/>
        </a:p>
      </dsp:txBody>
      <dsp:txXfrm>
        <a:off x="403943" y="1022251"/>
        <a:ext cx="2715363" cy="802075"/>
      </dsp:txXfrm>
    </dsp:sp>
    <dsp:sp modelId="{B81ADCA1-DD2C-439D-A547-32972663DCC5}">
      <dsp:nvSpPr>
        <dsp:cNvPr id="0" name=""/>
        <dsp:cNvSpPr/>
      </dsp:nvSpPr>
      <dsp:spPr>
        <a:xfrm>
          <a:off x="3123461" y="1956603"/>
          <a:ext cx="3313145" cy="888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Felles nasjonale behov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Samarbeid med </a:t>
          </a:r>
          <a:r>
            <a:rPr lang="nb-NO" sz="1300" kern="1200" dirty="0" err="1" smtClean="0"/>
            <a:t>SoftPro</a:t>
          </a:r>
          <a:endParaRPr lang="nb-NO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Integrasjoner</a:t>
          </a:r>
        </a:p>
      </dsp:txBody>
      <dsp:txXfrm>
        <a:off x="3123461" y="2067710"/>
        <a:ext cx="2979824" cy="666641"/>
      </dsp:txXfrm>
    </dsp:sp>
    <dsp:sp modelId="{616528F9-DE23-45B6-B96D-AE185C70870B}">
      <dsp:nvSpPr>
        <dsp:cNvPr id="0" name=""/>
        <dsp:cNvSpPr/>
      </dsp:nvSpPr>
      <dsp:spPr>
        <a:xfrm>
          <a:off x="372578" y="1956603"/>
          <a:ext cx="2750883" cy="888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Samordne utvikling</a:t>
          </a:r>
          <a:endParaRPr lang="nb-NO" sz="2500" kern="1200" dirty="0"/>
        </a:p>
      </dsp:txBody>
      <dsp:txXfrm>
        <a:off x="415968" y="1999993"/>
        <a:ext cx="2664103" cy="802075"/>
      </dsp:txXfrm>
    </dsp:sp>
    <dsp:sp modelId="{368DE4FE-1488-4509-94F0-5657B1A95C76}">
      <dsp:nvSpPr>
        <dsp:cNvPr id="0" name=""/>
        <dsp:cNvSpPr/>
      </dsp:nvSpPr>
      <dsp:spPr>
        <a:xfrm>
          <a:off x="3092759" y="2934344"/>
          <a:ext cx="3347340" cy="8888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Veiledere, </a:t>
          </a:r>
          <a:r>
            <a:rPr lang="nb-NO" sz="1300" kern="1200" dirty="0" err="1" smtClean="0"/>
            <a:t>webinarer</a:t>
          </a:r>
          <a:endParaRPr lang="nb-NO" sz="1300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Nyhetsbrev, brukerforum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300" kern="1200" dirty="0" smtClean="0"/>
            <a:t>Gjenbruk av opplæring</a:t>
          </a:r>
        </a:p>
      </dsp:txBody>
      <dsp:txXfrm>
        <a:off x="3092759" y="3045451"/>
        <a:ext cx="3014019" cy="666641"/>
      </dsp:txXfrm>
    </dsp:sp>
    <dsp:sp modelId="{7069FB4B-87EA-4EA9-BAF5-C5FF872D9469}">
      <dsp:nvSpPr>
        <dsp:cNvPr id="0" name=""/>
        <dsp:cNvSpPr/>
      </dsp:nvSpPr>
      <dsp:spPr>
        <a:xfrm>
          <a:off x="369085" y="2934344"/>
          <a:ext cx="2723674" cy="888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500" kern="1200" dirty="0" smtClean="0"/>
            <a:t>Kunnskapsdeling</a:t>
          </a:r>
          <a:endParaRPr lang="nb-NO" sz="2500" kern="1200" dirty="0"/>
        </a:p>
      </dsp:txBody>
      <dsp:txXfrm>
        <a:off x="412475" y="2977734"/>
        <a:ext cx="2636894" cy="802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084C-5F44-4639-B657-C7CB09EAF4F6}">
      <dsp:nvSpPr>
        <dsp:cNvPr id="0" name=""/>
        <dsp:cNvSpPr/>
      </dsp:nvSpPr>
      <dsp:spPr>
        <a:xfrm>
          <a:off x="2503112" y="1427558"/>
          <a:ext cx="91440" cy="2517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FCC81-F807-45F4-B79D-044BA5E9A684}">
      <dsp:nvSpPr>
        <dsp:cNvPr id="0" name=""/>
        <dsp:cNvSpPr/>
      </dsp:nvSpPr>
      <dsp:spPr>
        <a:xfrm>
          <a:off x="1755327" y="626119"/>
          <a:ext cx="793504" cy="251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65"/>
              </a:lnTo>
              <a:lnTo>
                <a:pt x="793504" y="171565"/>
              </a:lnTo>
              <a:lnTo>
                <a:pt x="793504" y="2517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8FD89-13CA-42E8-97EF-A44E30E12D29}">
      <dsp:nvSpPr>
        <dsp:cNvPr id="0" name=""/>
        <dsp:cNvSpPr/>
      </dsp:nvSpPr>
      <dsp:spPr>
        <a:xfrm>
          <a:off x="961823" y="1427558"/>
          <a:ext cx="529002" cy="251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565"/>
              </a:lnTo>
              <a:lnTo>
                <a:pt x="529002" y="171565"/>
              </a:lnTo>
              <a:lnTo>
                <a:pt x="529002" y="2517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CB6E7-8545-4CFC-A077-9341EC192FC7}">
      <dsp:nvSpPr>
        <dsp:cNvPr id="0" name=""/>
        <dsp:cNvSpPr/>
      </dsp:nvSpPr>
      <dsp:spPr>
        <a:xfrm>
          <a:off x="432820" y="1427558"/>
          <a:ext cx="529002" cy="251757"/>
        </a:xfrm>
        <a:custGeom>
          <a:avLst/>
          <a:gdLst/>
          <a:ahLst/>
          <a:cxnLst/>
          <a:rect l="0" t="0" r="0" b="0"/>
          <a:pathLst>
            <a:path>
              <a:moveTo>
                <a:pt x="529002" y="0"/>
              </a:moveTo>
              <a:lnTo>
                <a:pt x="529002" y="171565"/>
              </a:lnTo>
              <a:lnTo>
                <a:pt x="0" y="171565"/>
              </a:lnTo>
              <a:lnTo>
                <a:pt x="0" y="2517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752E6-353B-4E06-8890-A981B6023430}">
      <dsp:nvSpPr>
        <dsp:cNvPr id="0" name=""/>
        <dsp:cNvSpPr/>
      </dsp:nvSpPr>
      <dsp:spPr>
        <a:xfrm>
          <a:off x="961823" y="626119"/>
          <a:ext cx="793504" cy="251757"/>
        </a:xfrm>
        <a:custGeom>
          <a:avLst/>
          <a:gdLst/>
          <a:ahLst/>
          <a:cxnLst/>
          <a:rect l="0" t="0" r="0" b="0"/>
          <a:pathLst>
            <a:path>
              <a:moveTo>
                <a:pt x="793504" y="0"/>
              </a:moveTo>
              <a:lnTo>
                <a:pt x="793504" y="171565"/>
              </a:lnTo>
              <a:lnTo>
                <a:pt x="0" y="171565"/>
              </a:lnTo>
              <a:lnTo>
                <a:pt x="0" y="2517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13B58-E052-4B7A-B80A-E4F4EDB547BE}">
      <dsp:nvSpPr>
        <dsp:cNvPr id="0" name=""/>
        <dsp:cNvSpPr/>
      </dsp:nvSpPr>
      <dsp:spPr>
        <a:xfrm>
          <a:off x="1322507" y="76437"/>
          <a:ext cx="865641" cy="54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39480-ED72-4EFE-8406-082D1E4AAEDF}">
      <dsp:nvSpPr>
        <dsp:cNvPr id="0" name=""/>
        <dsp:cNvSpPr/>
      </dsp:nvSpPr>
      <dsp:spPr>
        <a:xfrm>
          <a:off x="1418689" y="167810"/>
          <a:ext cx="865641" cy="549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Kategorier og egenskaper</a:t>
          </a:r>
          <a:endParaRPr lang="nb-NO" sz="1000" kern="1200" dirty="0"/>
        </a:p>
      </dsp:txBody>
      <dsp:txXfrm>
        <a:off x="1434789" y="183910"/>
        <a:ext cx="833441" cy="517482"/>
      </dsp:txXfrm>
    </dsp:sp>
    <dsp:sp modelId="{B4A1D45F-4C6A-4D86-884E-BFEA24367261}">
      <dsp:nvSpPr>
        <dsp:cNvPr id="0" name=""/>
        <dsp:cNvSpPr/>
      </dsp:nvSpPr>
      <dsp:spPr>
        <a:xfrm>
          <a:off x="529002" y="877876"/>
          <a:ext cx="865641" cy="54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69C14-8FDD-4B39-8210-D4CBDBDED051}">
      <dsp:nvSpPr>
        <dsp:cNvPr id="0" name=""/>
        <dsp:cNvSpPr/>
      </dsp:nvSpPr>
      <dsp:spPr>
        <a:xfrm>
          <a:off x="625185" y="969250"/>
          <a:ext cx="865641" cy="549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Anskaffelse</a:t>
          </a:r>
          <a:endParaRPr lang="nb-NO" sz="1000" kern="1200" dirty="0"/>
        </a:p>
      </dsp:txBody>
      <dsp:txXfrm>
        <a:off x="641285" y="985350"/>
        <a:ext cx="833441" cy="517482"/>
      </dsp:txXfrm>
    </dsp:sp>
    <dsp:sp modelId="{60DD0A70-93C8-4029-835F-46436947E0D0}">
      <dsp:nvSpPr>
        <dsp:cNvPr id="0" name=""/>
        <dsp:cNvSpPr/>
      </dsp:nvSpPr>
      <dsp:spPr>
        <a:xfrm>
          <a:off x="0" y="1679316"/>
          <a:ext cx="865641" cy="54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CC9FB-0A62-4E15-BF9C-26AD2BA7E88D}">
      <dsp:nvSpPr>
        <dsp:cNvPr id="0" name=""/>
        <dsp:cNvSpPr/>
      </dsp:nvSpPr>
      <dsp:spPr>
        <a:xfrm>
          <a:off x="96182" y="1770689"/>
          <a:ext cx="865641" cy="549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Innkj.gr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err="1" smtClean="0"/>
            <a:t>Artikkelgr</a:t>
          </a:r>
          <a:endParaRPr lang="nb-NO" sz="1000" kern="1200" dirty="0"/>
        </a:p>
      </dsp:txBody>
      <dsp:txXfrm>
        <a:off x="112282" y="1786789"/>
        <a:ext cx="833441" cy="517482"/>
      </dsp:txXfrm>
    </dsp:sp>
    <dsp:sp modelId="{51E01EEB-7578-4699-88AB-F8C2EA4A2D41}">
      <dsp:nvSpPr>
        <dsp:cNvPr id="0" name=""/>
        <dsp:cNvSpPr/>
      </dsp:nvSpPr>
      <dsp:spPr>
        <a:xfrm>
          <a:off x="1058005" y="1679316"/>
          <a:ext cx="865641" cy="54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4AE65-A89F-448C-A687-E15FBA81E51D}">
      <dsp:nvSpPr>
        <dsp:cNvPr id="0" name=""/>
        <dsp:cNvSpPr/>
      </dsp:nvSpPr>
      <dsp:spPr>
        <a:xfrm>
          <a:off x="1154188" y="1770689"/>
          <a:ext cx="865641" cy="549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err="1" smtClean="0"/>
            <a:t>Øk.lev</a:t>
          </a:r>
          <a:endParaRPr lang="nb-NO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err="1" smtClean="0"/>
            <a:t>Tek.lev</a:t>
          </a:r>
          <a:endParaRPr lang="nb-NO" sz="1000" kern="1200" dirty="0"/>
        </a:p>
      </dsp:txBody>
      <dsp:txXfrm>
        <a:off x="1170288" y="1786789"/>
        <a:ext cx="833441" cy="517482"/>
      </dsp:txXfrm>
    </dsp:sp>
    <dsp:sp modelId="{CCF4C43F-3CD8-43A0-845B-5DE4A26B9D7A}">
      <dsp:nvSpPr>
        <dsp:cNvPr id="0" name=""/>
        <dsp:cNvSpPr/>
      </dsp:nvSpPr>
      <dsp:spPr>
        <a:xfrm>
          <a:off x="2116011" y="877876"/>
          <a:ext cx="865641" cy="54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14B69-B776-42EC-A8E5-437C388ABA97}">
      <dsp:nvSpPr>
        <dsp:cNvPr id="0" name=""/>
        <dsp:cNvSpPr/>
      </dsp:nvSpPr>
      <dsp:spPr>
        <a:xfrm>
          <a:off x="2212193" y="969250"/>
          <a:ext cx="865641" cy="549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Tagging</a:t>
          </a:r>
          <a:endParaRPr lang="nb-NO" sz="1000" kern="1200" dirty="0"/>
        </a:p>
      </dsp:txBody>
      <dsp:txXfrm>
        <a:off x="2228293" y="985350"/>
        <a:ext cx="833441" cy="517482"/>
      </dsp:txXfrm>
    </dsp:sp>
    <dsp:sp modelId="{10D965AB-50B5-4065-9B3D-348F3BB515AD}">
      <dsp:nvSpPr>
        <dsp:cNvPr id="0" name=""/>
        <dsp:cNvSpPr/>
      </dsp:nvSpPr>
      <dsp:spPr>
        <a:xfrm>
          <a:off x="2116011" y="1679316"/>
          <a:ext cx="865641" cy="5496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E3961-9039-46B9-AD44-B3A67F7EDF17}">
      <dsp:nvSpPr>
        <dsp:cNvPr id="0" name=""/>
        <dsp:cNvSpPr/>
      </dsp:nvSpPr>
      <dsp:spPr>
        <a:xfrm>
          <a:off x="2212193" y="1770689"/>
          <a:ext cx="865641" cy="549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ID,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 dirty="0" smtClean="0"/>
            <a:t>Forskning</a:t>
          </a:r>
          <a:endParaRPr lang="nb-NO" sz="1000" kern="1200" dirty="0"/>
        </a:p>
      </dsp:txBody>
      <dsp:txXfrm>
        <a:off x="2228293" y="1786789"/>
        <a:ext cx="833441" cy="517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E8390-2BB8-4C9B-9136-F13CAE2B26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99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43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87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74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86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51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92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36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17.06.2022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https://medusaforvaltning.no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32053" y="6290520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17.06.2022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4320" y="6292742"/>
            <a:ext cx="5847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dirty="0" smtClean="0"/>
              <a:t>https://medusaforvaltning.no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3" y="6208083"/>
            <a:ext cx="2042160" cy="5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saforvaltning.no/2021/06/21/webinar-medusa-fellesdatabase-for-ingeniorer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1diEtoXOPo" TargetMode="Externa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tekn.n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medusaforvaltning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745"/>
          </a:xfrm>
        </p:spPr>
        <p:txBody>
          <a:bodyPr>
            <a:normAutofit/>
          </a:bodyPr>
          <a:lstStyle/>
          <a:p>
            <a:r>
              <a:rPr lang="nb-NO" dirty="0" smtClean="0"/>
              <a:t>Nasjonal forvaltning av Medusa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6579" y="1508787"/>
            <a:ext cx="5664629" cy="34357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700" b="1" dirty="0" smtClean="0"/>
              <a:t>MTF landsmøte 2022</a:t>
            </a:r>
          </a:p>
          <a:p>
            <a:pPr marL="0" indent="0">
              <a:buNone/>
            </a:pPr>
            <a:r>
              <a:rPr lang="nb-NO" sz="2700" b="1" dirty="0" smtClean="0"/>
              <a:t>Kirkenes</a:t>
            </a:r>
            <a:endParaRPr lang="nb-NO" sz="2200" b="1" dirty="0" smtClean="0"/>
          </a:p>
          <a:p>
            <a:pPr marL="0" indent="0">
              <a:buNone/>
            </a:pPr>
            <a:endParaRPr lang="nb-NO" sz="2700" b="1" dirty="0"/>
          </a:p>
          <a:p>
            <a:pPr marL="0" indent="0">
              <a:buNone/>
            </a:pPr>
            <a:endParaRPr lang="nb-NO" sz="2700" b="1" dirty="0"/>
          </a:p>
          <a:p>
            <a:pPr marL="0" indent="0">
              <a:buNone/>
            </a:pPr>
            <a:endParaRPr lang="nb-NO" sz="2700" b="1" dirty="0"/>
          </a:p>
          <a:p>
            <a:pPr marL="0" indent="0">
              <a:buNone/>
            </a:pPr>
            <a:r>
              <a:rPr lang="nb-NO" sz="2700" b="1" dirty="0"/>
              <a:t>Thomas Herland</a:t>
            </a:r>
          </a:p>
          <a:p>
            <a:pPr marL="0" indent="0">
              <a:buNone/>
            </a:pPr>
            <a:r>
              <a:rPr lang="nb-NO" sz="1700" b="1" dirty="0" smtClean="0"/>
              <a:t>Leder av nasjonalt forvaltningsråd for Medusa</a:t>
            </a:r>
          </a:p>
          <a:p>
            <a:pPr marL="0" indent="0">
              <a:buNone/>
            </a:pPr>
            <a:r>
              <a:rPr lang="nb-NO" sz="1700" b="1" dirty="0" smtClean="0"/>
              <a:t>Teknologi- og Innovasjonsklinikken</a:t>
            </a:r>
          </a:p>
          <a:p>
            <a:pPr marL="0" indent="0">
              <a:buNone/>
            </a:pPr>
            <a:r>
              <a:rPr lang="nb-NO" sz="1700" b="1" dirty="0" smtClean="0"/>
              <a:t>Oslo universitetssykehus</a:t>
            </a:r>
            <a:endParaRPr lang="nb-NO" sz="1700" b="1" dirty="0"/>
          </a:p>
          <a:p>
            <a:pPr marL="0" indent="0">
              <a:buNone/>
            </a:pPr>
            <a:endParaRPr lang="nb-NO" sz="2700" b="1" dirty="0"/>
          </a:p>
          <a:p>
            <a:pPr marL="0" indent="0">
              <a:buNone/>
            </a:pPr>
            <a:endParaRPr lang="nb-NO" sz="2700" b="1" dirty="0"/>
          </a:p>
          <a:p>
            <a:pPr marL="0" indent="0">
              <a:buNone/>
            </a:pPr>
            <a:endParaRPr lang="nb-NO" sz="1500" b="1" dirty="0"/>
          </a:p>
          <a:p>
            <a:pPr marL="0" indent="0">
              <a:buNone/>
            </a:pPr>
            <a:endParaRPr lang="nb-NO" sz="1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58" y="3673722"/>
            <a:ext cx="1190743" cy="11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43" y="1508787"/>
            <a:ext cx="5945024" cy="15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8953" y="141007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Webinar</a:t>
            </a:r>
            <a:r>
              <a:rPr lang="nb-NO" dirty="0" smtClean="0"/>
              <a:t> fellesdatabase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8953" y="803788"/>
            <a:ext cx="10515600" cy="451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Se mer info på </a:t>
            </a:r>
            <a:r>
              <a:rPr lang="nb-NO" sz="2000" dirty="0" smtClean="0">
                <a:hlinkClick r:id="rId3"/>
              </a:rPr>
              <a:t>https://medusaforvaltning.no</a:t>
            </a:r>
            <a:endParaRPr lang="nb-NO" sz="2000" dirty="0" smtClean="0"/>
          </a:p>
        </p:txBody>
      </p:sp>
      <p:pic>
        <p:nvPicPr>
          <p:cNvPr id="4" name="61diEtoXOP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96235" y="1500251"/>
            <a:ext cx="5585012" cy="3744559"/>
          </a:xfrm>
          <a:prstGeom prst="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Nasjonal database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42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" y="105149"/>
            <a:ext cx="10102424" cy="70858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Norsk </a:t>
            </a:r>
            <a:r>
              <a:rPr lang="nb-NO" dirty="0"/>
              <a:t>Klassifisering, Koding og Nomenklatur</a:t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011" y="1042353"/>
            <a:ext cx="1746609" cy="1766920"/>
          </a:xfrm>
          <a:prstGeom prst="rect">
            <a:avLst/>
          </a:prstGeom>
        </p:spPr>
      </p:pic>
      <p:sp>
        <p:nvSpPr>
          <p:cNvPr id="5" name="Plassholder for innhold 2"/>
          <p:cNvSpPr txBox="1">
            <a:spLocks/>
          </p:cNvSpPr>
          <p:nvPr/>
        </p:nvSpPr>
        <p:spPr>
          <a:xfrm>
            <a:off x="361781" y="925442"/>
            <a:ext cx="9348275" cy="3923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Viktigste verktøy for å gjøre data i Medusa sammenliknbar</a:t>
            </a:r>
          </a:p>
          <a:p>
            <a:pPr lvl="1"/>
            <a:r>
              <a:rPr lang="nb-NO" dirty="0" smtClean="0"/>
              <a:t>Alt </a:t>
            </a:r>
            <a:r>
              <a:rPr lang="nb-NO" dirty="0"/>
              <a:t>MTU i nasjonal Medusa skal </a:t>
            </a:r>
            <a:r>
              <a:rPr lang="nb-NO" dirty="0" smtClean="0"/>
              <a:t>være </a:t>
            </a:r>
            <a:r>
              <a:rPr lang="nb-NO" dirty="0"/>
              <a:t>registrert med </a:t>
            </a:r>
            <a:r>
              <a:rPr lang="nb-NO" dirty="0" smtClean="0"/>
              <a:t>NKKN-kode</a:t>
            </a:r>
          </a:p>
          <a:p>
            <a:pPr lvl="1"/>
            <a:r>
              <a:rPr lang="nb-NO" dirty="0" smtClean="0"/>
              <a:t>Ca 18.000 koder og ca 4300 grupper. 10 nye koder tilkommer pr uke</a:t>
            </a:r>
          </a:p>
          <a:p>
            <a:r>
              <a:rPr lang="nb-NO" dirty="0" smtClean="0"/>
              <a:t>Driftes i regi av nasjonal Medusa forvaltning</a:t>
            </a:r>
          </a:p>
          <a:p>
            <a:pPr lvl="1"/>
            <a:r>
              <a:rPr lang="nb-NO" dirty="0" smtClean="0"/>
              <a:t>Kompetanse fra alle regioner samhandler for å godkjenne søknader</a:t>
            </a:r>
          </a:p>
          <a:p>
            <a:pPr lvl="1"/>
            <a:r>
              <a:rPr lang="nb-NO" dirty="0" smtClean="0"/>
              <a:t>Søknadsprosess er integrert i Medusa</a:t>
            </a:r>
            <a:endParaRPr lang="nb-NO" sz="2800" dirty="0"/>
          </a:p>
          <a:p>
            <a:pPr lvl="1"/>
            <a:r>
              <a:rPr lang="nb-NO" dirty="0" smtClean="0"/>
              <a:t>Nye søknader har prioritet</a:t>
            </a:r>
          </a:p>
          <a:p>
            <a:r>
              <a:rPr lang="nb-NO" dirty="0" smtClean="0"/>
              <a:t>NKKN er over 25 år gammelt og videreutvikles...</a:t>
            </a:r>
          </a:p>
        </p:txBody>
      </p:sp>
      <p:sp>
        <p:nvSpPr>
          <p:cNvPr id="6" name="Oppoverbøyd pil 5"/>
          <p:cNvSpPr/>
          <p:nvPr/>
        </p:nvSpPr>
        <p:spPr>
          <a:xfrm rot="5400000">
            <a:off x="6692169" y="4270599"/>
            <a:ext cx="1056620" cy="1379613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ksplosjon 1 7"/>
          <p:cNvSpPr/>
          <p:nvPr/>
        </p:nvSpPr>
        <p:spPr>
          <a:xfrm>
            <a:off x="7910286" y="3759200"/>
            <a:ext cx="3944738" cy="2849485"/>
          </a:xfrm>
          <a:prstGeom prst="irregularSeal1">
            <a:avLst/>
          </a:prstGeom>
          <a:solidFill>
            <a:srgbClr val="00B050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Fremtidens</a:t>
            </a:r>
            <a:r>
              <a:rPr lang="nb-NO" dirty="0" smtClean="0"/>
              <a:t> </a:t>
            </a:r>
            <a:r>
              <a:rPr lang="nb-NO" sz="2400" dirty="0" smtClean="0"/>
              <a:t>nomenklatur</a:t>
            </a:r>
            <a:endParaRPr lang="nb-NO" dirty="0"/>
          </a:p>
        </p:txBody>
      </p:sp>
      <p:sp>
        <p:nvSpPr>
          <p:cNvPr id="9" name="Avrundet rektangel 8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Nomenklatur og kodeverk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2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2"/>
          <p:cNvSpPr/>
          <p:nvPr/>
        </p:nvSpPr>
        <p:spPr>
          <a:xfrm>
            <a:off x="3856293" y="4751320"/>
            <a:ext cx="6052788" cy="872113"/>
          </a:xfrm>
          <a:prstGeom prst="flowChartInputOutpu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Eksplosjon 1 7"/>
          <p:cNvSpPr/>
          <p:nvPr/>
        </p:nvSpPr>
        <p:spPr>
          <a:xfrm>
            <a:off x="3223193" y="933877"/>
            <a:ext cx="6834507" cy="5077574"/>
          </a:xfrm>
          <a:prstGeom prst="irregularSeal1">
            <a:avLst/>
          </a:prstGeom>
          <a:solidFill>
            <a:srgbClr val="00B050">
              <a:alpha val="10000"/>
            </a:srgbClr>
          </a:solidFill>
          <a:ln w="44450">
            <a:solidFill>
              <a:srgbClr val="FF0000">
                <a:alpha val="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/>
              <a:t>Fretidens</a:t>
            </a:r>
          </a:p>
          <a:p>
            <a:pPr algn="ctr"/>
            <a:r>
              <a:rPr lang="nb-NO" sz="4000" dirty="0" smtClean="0"/>
              <a:t>nomenklatur</a:t>
            </a:r>
            <a:endParaRPr lang="nb-NO" sz="40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" y="105149"/>
            <a:ext cx="10102424" cy="708584"/>
          </a:xfrm>
        </p:spPr>
        <p:txBody>
          <a:bodyPr>
            <a:normAutofit/>
          </a:bodyPr>
          <a:lstStyle/>
          <a:p>
            <a:r>
              <a:rPr lang="nb-NO" dirty="0" smtClean="0"/>
              <a:t>Fremtidens nomenklatur</a:t>
            </a:r>
            <a:endParaRPr lang="nb-NO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788484" y="2039437"/>
            <a:ext cx="625213" cy="29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 smtClean="0"/>
              <a:t>Nå: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</p:txBody>
      </p:sp>
      <p:sp>
        <p:nvSpPr>
          <p:cNvPr id="9" name="Avrundet rektangel 8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Nomenklatur og kodeverk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243358" y="2450075"/>
            <a:ext cx="2303006" cy="6372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Utstyrsgruppe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243358" y="3112143"/>
            <a:ext cx="2303006" cy="1713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Utstyrstype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Fabrikatnavn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Modellnavn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Handelsnavn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Bilder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(Leverandør)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25656" y="4756227"/>
            <a:ext cx="2450099" cy="3069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MTU-sporing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87340" y="1716581"/>
            <a:ext cx="2289343" cy="3028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Rikere søk på MTU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87339" y="2802610"/>
            <a:ext cx="2289343" cy="2967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Distribusjon av UDI-DI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913704"/>
              </p:ext>
            </p:extLst>
          </p:nvPr>
        </p:nvGraphicFramePr>
        <p:xfrm>
          <a:off x="4549092" y="1277467"/>
          <a:ext cx="3077835" cy="239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3988659" y="901288"/>
            <a:ext cx="1583868" cy="6372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Kategorier og egenskaper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420519" y="4022738"/>
            <a:ext cx="2455236" cy="318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EUDAMED, GUDID, +++</a:t>
            </a:r>
          </a:p>
        </p:txBody>
      </p:sp>
      <p:sp>
        <p:nvSpPr>
          <p:cNvPr id="26" name="Right Arrow 25"/>
          <p:cNvSpPr/>
          <p:nvPr/>
        </p:nvSpPr>
        <p:spPr>
          <a:xfrm rot="14789817">
            <a:off x="5653331" y="4694954"/>
            <a:ext cx="654908" cy="2674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ight Arrow 26"/>
          <p:cNvSpPr/>
          <p:nvPr/>
        </p:nvSpPr>
        <p:spPr>
          <a:xfrm rot="17732151">
            <a:off x="6293417" y="4695459"/>
            <a:ext cx="654908" cy="2674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ight Arrow 27"/>
          <p:cNvSpPr/>
          <p:nvPr/>
        </p:nvSpPr>
        <p:spPr>
          <a:xfrm rot="15157054">
            <a:off x="4940165" y="3794046"/>
            <a:ext cx="654908" cy="2674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ight Arrow 28"/>
          <p:cNvSpPr/>
          <p:nvPr/>
        </p:nvSpPr>
        <p:spPr>
          <a:xfrm rot="17360943">
            <a:off x="5719383" y="3815137"/>
            <a:ext cx="654908" cy="2674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ight Arrow 29"/>
          <p:cNvSpPr/>
          <p:nvPr/>
        </p:nvSpPr>
        <p:spPr>
          <a:xfrm rot="14187219">
            <a:off x="7302214" y="4162722"/>
            <a:ext cx="1690574" cy="2286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Left-Right Arrow 10"/>
          <p:cNvSpPr/>
          <p:nvPr/>
        </p:nvSpPr>
        <p:spPr>
          <a:xfrm>
            <a:off x="6920659" y="5037438"/>
            <a:ext cx="598314" cy="195271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lassholder for innhold 2"/>
          <p:cNvSpPr txBox="1">
            <a:spLocks/>
          </p:cNvSpPr>
          <p:nvPr/>
        </p:nvSpPr>
        <p:spPr>
          <a:xfrm>
            <a:off x="9554003" y="1384777"/>
            <a:ext cx="2179734" cy="31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 smtClean="0"/>
              <a:t>Nytteverdier: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31373" y="4939803"/>
            <a:ext cx="1322946" cy="3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Utstyrstype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72527" y="4939803"/>
            <a:ext cx="1322946" cy="39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Utstyrstype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4150" y="4085749"/>
            <a:ext cx="1557724" cy="4164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Utstyrsgruppe</a:t>
            </a:r>
            <a:endParaRPr lang="nb-NO" dirty="0"/>
          </a:p>
        </p:txBody>
      </p:sp>
      <p:sp>
        <p:nvSpPr>
          <p:cNvPr id="19" name="Rectangle 18"/>
          <p:cNvSpPr/>
          <p:nvPr/>
        </p:nvSpPr>
        <p:spPr>
          <a:xfrm>
            <a:off x="6416596" y="4085749"/>
            <a:ext cx="1557724" cy="4164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Utstyrsgruppe</a:t>
            </a:r>
            <a:endParaRPr lang="nb-NO" dirty="0"/>
          </a:p>
        </p:txBody>
      </p:sp>
      <p:cxnSp>
        <p:nvCxnSpPr>
          <p:cNvPr id="13" name="Rett linje 12"/>
          <p:cNvCxnSpPr/>
          <p:nvPr/>
        </p:nvCxnSpPr>
        <p:spPr>
          <a:xfrm>
            <a:off x="2971800" y="933877"/>
            <a:ext cx="10391" cy="4746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1"/>
          <p:cNvSpPr/>
          <p:nvPr/>
        </p:nvSpPr>
        <p:spPr>
          <a:xfrm>
            <a:off x="9587339" y="2429020"/>
            <a:ext cx="2289340" cy="3157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Effektiv forvaltning </a:t>
            </a:r>
          </a:p>
        </p:txBody>
      </p:sp>
      <p:sp>
        <p:nvSpPr>
          <p:cNvPr id="34" name="Plassholder for innhold 2"/>
          <p:cNvSpPr txBox="1">
            <a:spLocks/>
          </p:cNvSpPr>
          <p:nvPr/>
        </p:nvSpPr>
        <p:spPr>
          <a:xfrm>
            <a:off x="9335861" y="3624738"/>
            <a:ext cx="2179734" cy="335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 smtClean="0"/>
              <a:t>Kobling mot:</a:t>
            </a:r>
            <a:endParaRPr lang="nb-NO" dirty="0" smtClean="0"/>
          </a:p>
        </p:txBody>
      </p:sp>
      <p:sp>
        <p:nvSpPr>
          <p:cNvPr id="35" name="Rectangle 21"/>
          <p:cNvSpPr/>
          <p:nvPr/>
        </p:nvSpPr>
        <p:spPr>
          <a:xfrm>
            <a:off x="9587339" y="2067127"/>
            <a:ext cx="2289341" cy="311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Bedre analyser</a:t>
            </a:r>
          </a:p>
        </p:txBody>
      </p:sp>
      <p:sp>
        <p:nvSpPr>
          <p:cNvPr id="36" name="Rectangle 22"/>
          <p:cNvSpPr/>
          <p:nvPr/>
        </p:nvSpPr>
        <p:spPr>
          <a:xfrm>
            <a:off x="9418821" y="4392422"/>
            <a:ext cx="2456934" cy="3070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Leverandørportal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515" y="1854358"/>
            <a:ext cx="500300" cy="505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3749" y="5341826"/>
            <a:ext cx="106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EUDAMED</a:t>
            </a:r>
            <a:endParaRPr lang="nb-NO" sz="1600" dirty="0"/>
          </a:p>
        </p:txBody>
      </p:sp>
      <p:sp>
        <p:nvSpPr>
          <p:cNvPr id="37" name="Rectangle 36"/>
          <p:cNvSpPr/>
          <p:nvPr/>
        </p:nvSpPr>
        <p:spPr>
          <a:xfrm>
            <a:off x="9425656" y="5116952"/>
            <a:ext cx="2450099" cy="2954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FDV-system</a:t>
            </a:r>
          </a:p>
        </p:txBody>
      </p:sp>
    </p:spTree>
    <p:extLst>
      <p:ext uri="{BB962C8B-B14F-4D97-AF65-F5344CB8AC3E}">
        <p14:creationId xmlns:p14="http://schemas.microsoft.com/office/powerpoint/2010/main" val="36181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21" grpId="0" animBg="1"/>
      <p:bldP spid="22" grpId="0" animBg="1"/>
      <p:bldP spid="23" grpId="0" animBg="1"/>
      <p:bldGraphic spid="6" grpId="0">
        <p:bldAsOne/>
      </p:bldGraphic>
      <p:bldP spid="1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32" grpId="0"/>
      <p:bldP spid="20" grpId="0" animBg="1"/>
      <p:bldP spid="17" grpId="0" animBg="1"/>
      <p:bldP spid="16" grpId="0" animBg="1"/>
      <p:bldP spid="19" grpId="0" animBg="1"/>
      <p:bldP spid="33" grpId="0" animBg="1"/>
      <p:bldP spid="34" grpId="0"/>
      <p:bldP spid="35" grpId="0" animBg="1"/>
      <p:bldP spid="36" grpId="0" animBg="1"/>
      <p:bldP spid="4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6037" y="230905"/>
            <a:ext cx="10956498" cy="1813066"/>
          </a:xfrm>
        </p:spPr>
        <p:txBody>
          <a:bodyPr>
            <a:normAutofit fontScale="90000"/>
          </a:bodyPr>
          <a:lstStyle/>
          <a:p>
            <a:r>
              <a:rPr lang="nb-NO" sz="4800" dirty="0" smtClean="0"/>
              <a:t>Det langsiktige målet</a:t>
            </a:r>
            <a:r>
              <a:rPr lang="nb-NO" sz="4800" dirty="0"/>
              <a:t/>
            </a:r>
            <a:br>
              <a:rPr lang="nb-NO" sz="4800" dirty="0"/>
            </a:br>
            <a:r>
              <a:rPr lang="nb-NO" sz="2800" i="1" dirty="0" smtClean="0"/>
              <a:t/>
            </a:r>
            <a:br>
              <a:rPr lang="nb-NO" sz="2800" i="1" dirty="0" smtClean="0"/>
            </a:br>
            <a:r>
              <a:rPr lang="nb-NO" sz="2800" i="1" dirty="0" smtClean="0"/>
              <a:t>«Ett </a:t>
            </a:r>
            <a:r>
              <a:rPr lang="nb-NO" sz="2800" i="1" dirty="0"/>
              <a:t>felles skandinavisk nomenklatur og kodeverk for medisinsk utstyr som ivaretar både norske og skandinaviske </a:t>
            </a:r>
            <a:r>
              <a:rPr lang="nb-NO" sz="2800" i="1" dirty="0" smtClean="0"/>
              <a:t>behov»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853585" y="14356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grpSp>
        <p:nvGrpSpPr>
          <p:cNvPr id="9" name="Gruppe 8"/>
          <p:cNvGrpSpPr/>
          <p:nvPr/>
        </p:nvGrpSpPr>
        <p:grpSpPr>
          <a:xfrm>
            <a:off x="6513960" y="1956097"/>
            <a:ext cx="5588392" cy="2585323"/>
            <a:chOff x="6292693" y="2763464"/>
            <a:chExt cx="5588392" cy="2585323"/>
          </a:xfrm>
        </p:grpSpPr>
        <p:sp>
          <p:nvSpPr>
            <p:cNvPr id="3" name="TekstSylinder 2"/>
            <p:cNvSpPr txBox="1"/>
            <p:nvPr/>
          </p:nvSpPr>
          <p:spPr>
            <a:xfrm>
              <a:off x="7853586" y="2763464"/>
              <a:ext cx="402749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b="1" dirty="0"/>
                <a:t>Alternativ </a:t>
              </a:r>
              <a:r>
                <a:rPr lang="nb-NO" b="1" dirty="0" smtClean="0"/>
                <a:t>1:</a:t>
              </a:r>
            </a:p>
            <a:p>
              <a:r>
                <a:rPr lang="nb-NO" b="1" i="1" dirty="0" smtClean="0"/>
                <a:t>Gå over til </a:t>
              </a:r>
              <a:r>
                <a:rPr lang="nb-NO" b="1" i="1" dirty="0" err="1">
                  <a:solidFill>
                    <a:srgbClr val="76C5F6"/>
                  </a:solidFill>
                </a:rPr>
                <a:t>MTPReg</a:t>
              </a:r>
              <a:r>
                <a:rPr lang="nb-NO" b="1" i="1" dirty="0"/>
                <a:t> på </a:t>
              </a:r>
              <a:r>
                <a:rPr lang="nb-NO" b="1" i="1" dirty="0" err="1"/>
                <a:t>SoftPro</a:t>
              </a:r>
              <a:r>
                <a:rPr lang="nb-NO" b="1" i="1" dirty="0"/>
                <a:t> plattform</a:t>
              </a:r>
              <a:br>
                <a:rPr lang="nb-NO" b="1" i="1" dirty="0"/>
              </a:br>
              <a:r>
                <a:rPr lang="nb-NO" b="1" i="1" dirty="0"/>
                <a:t/>
              </a:r>
              <a:br>
                <a:rPr lang="nb-NO" b="1" i="1" dirty="0"/>
              </a:br>
              <a:r>
                <a:rPr lang="nb-NO" b="1" dirty="0"/>
                <a:t>Alternativ </a:t>
              </a:r>
              <a:r>
                <a:rPr lang="nb-NO" b="1" dirty="0" smtClean="0"/>
                <a:t>2:</a:t>
              </a:r>
            </a:p>
            <a:p>
              <a:r>
                <a:rPr lang="nb-NO" b="1" i="1" dirty="0" smtClean="0"/>
                <a:t>Videreutvikle NKKN </a:t>
              </a:r>
              <a:r>
                <a:rPr lang="nb-NO" b="1" i="1" dirty="0"/>
                <a:t>på </a:t>
              </a:r>
              <a:r>
                <a:rPr lang="nb-NO" b="1" i="1" dirty="0" smtClean="0"/>
                <a:t>egen </a:t>
              </a:r>
              <a:r>
                <a:rPr lang="nb-NO" b="1" i="1" dirty="0"/>
                <a:t>plattform</a:t>
              </a:r>
              <a:br>
                <a:rPr lang="nb-NO" b="1" i="1" dirty="0"/>
              </a:br>
              <a:r>
                <a:rPr lang="nb-NO" b="1" i="1" dirty="0"/>
                <a:t/>
              </a:r>
              <a:br>
                <a:rPr lang="nb-NO" b="1" i="1" dirty="0"/>
              </a:br>
              <a:r>
                <a:rPr lang="nb-NO" b="1" dirty="0"/>
                <a:t>Alternativ </a:t>
              </a:r>
              <a:r>
                <a:rPr lang="nb-NO" b="1" dirty="0" smtClean="0"/>
                <a:t>3:</a:t>
              </a:r>
            </a:p>
            <a:p>
              <a:r>
                <a:rPr lang="nb-NO" b="1" i="1" dirty="0" smtClean="0"/>
                <a:t>Videreutvikle </a:t>
              </a:r>
              <a:r>
                <a:rPr lang="nb-NO" b="1" i="1" dirty="0"/>
                <a:t>et felles skandinavisk nomenklatur sammen med </a:t>
              </a:r>
              <a:r>
                <a:rPr lang="nb-NO" b="1" i="1" dirty="0" err="1">
                  <a:solidFill>
                    <a:srgbClr val="76C5F6"/>
                  </a:solidFill>
                </a:rPr>
                <a:t>MTPReg</a:t>
              </a:r>
              <a:endParaRPr lang="nb-NO" b="1" dirty="0">
                <a:solidFill>
                  <a:srgbClr val="76C5F6"/>
                </a:solidFill>
              </a:endParaRPr>
            </a:p>
          </p:txBody>
        </p:sp>
        <p:sp>
          <p:nvSpPr>
            <p:cNvPr id="5" name="Pil høyre 4"/>
            <p:cNvSpPr/>
            <p:nvPr/>
          </p:nvSpPr>
          <p:spPr>
            <a:xfrm rot="19856638">
              <a:off x="6295042" y="3106351"/>
              <a:ext cx="1537617" cy="48463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Pil høyre 5"/>
            <p:cNvSpPr/>
            <p:nvPr/>
          </p:nvSpPr>
          <p:spPr>
            <a:xfrm rot="1791689">
              <a:off x="6292693" y="4684428"/>
              <a:ext cx="1537617" cy="48463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Pil høyre 6"/>
            <p:cNvSpPr/>
            <p:nvPr/>
          </p:nvSpPr>
          <p:spPr>
            <a:xfrm>
              <a:off x="6311270" y="3891522"/>
              <a:ext cx="1537617" cy="484632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TekstSylinder 7"/>
          <p:cNvSpPr txBox="1"/>
          <p:nvPr/>
        </p:nvSpPr>
        <p:spPr>
          <a:xfrm>
            <a:off x="459379" y="2356975"/>
            <a:ext cx="5902662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/>
              <a:t>I </a:t>
            </a:r>
            <a:r>
              <a:rPr lang="nb-NO" sz="2400" dirty="0" err="1" smtClean="0"/>
              <a:t>skandinavia</a:t>
            </a:r>
            <a:r>
              <a:rPr lang="nb-NO" sz="2400" dirty="0" smtClean="0"/>
              <a:t> er </a:t>
            </a:r>
            <a:r>
              <a:rPr lang="nb-NO" sz="2400" b="1" dirty="0" err="1" smtClean="0">
                <a:solidFill>
                  <a:srgbClr val="76C5F6"/>
                </a:solidFill>
              </a:rPr>
              <a:t>MTPReg</a:t>
            </a:r>
            <a:r>
              <a:rPr lang="nb-NO" sz="2400" dirty="0" smtClean="0"/>
              <a:t> mest utbredt i tillegg til NKKN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/>
              <a:t>Samarbeid med </a:t>
            </a:r>
            <a:r>
              <a:rPr lang="nb-NO" sz="2400" b="1" dirty="0" smtClean="0">
                <a:solidFill>
                  <a:srgbClr val="76C5F6"/>
                </a:solidFill>
              </a:rPr>
              <a:t>MTPReg</a:t>
            </a:r>
            <a:r>
              <a:rPr lang="nb-NO" sz="2400" dirty="0" smtClean="0"/>
              <a:t> kan være aktuelt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/>
              <a:t>Kostnader og måloppnåelse ved de ulike alternativene utredes i år</a:t>
            </a:r>
            <a:endParaRPr lang="nb-NO" sz="11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66250" y="5321660"/>
            <a:ext cx="9707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På kort sikt bygger vi inn nye funksjoner i dagens NKKN: </a:t>
            </a:r>
            <a:r>
              <a:rPr lang="nb-NO" sz="2400" dirty="0" smtClean="0">
                <a:hlinkClick r:id="rId3"/>
              </a:rPr>
              <a:t>https://medtekn.no</a:t>
            </a:r>
            <a:r>
              <a:rPr lang="nb-NO" sz="2400" dirty="0" smtClean="0"/>
              <a:t> </a:t>
            </a:r>
          </a:p>
        </p:txBody>
      </p:sp>
      <p:sp>
        <p:nvSpPr>
          <p:cNvPr id="11" name="Avrundet rektangel 10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Nomenklatur og kodeverk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76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ata 7"/>
          <p:cNvSpPr/>
          <p:nvPr/>
        </p:nvSpPr>
        <p:spPr>
          <a:xfrm>
            <a:off x="1" y="4870606"/>
            <a:ext cx="12192000" cy="928916"/>
          </a:xfrm>
          <a:prstGeom prst="flowChartInputOutput">
            <a:avLst/>
          </a:prstGeom>
          <a:solidFill>
            <a:srgbClr val="76E0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4812" y="185831"/>
            <a:ext cx="8565776" cy="809251"/>
          </a:xfrm>
        </p:spPr>
        <p:txBody>
          <a:bodyPr>
            <a:normAutofit/>
          </a:bodyPr>
          <a:lstStyle/>
          <a:p>
            <a:r>
              <a:rPr lang="nb-NO" dirty="0" smtClean="0"/>
              <a:t>Innovasjon og utvikling av Medusa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815" y="964077"/>
            <a:ext cx="9177973" cy="2850031"/>
          </a:xfrm>
        </p:spPr>
        <p:txBody>
          <a:bodyPr>
            <a:noAutofit/>
          </a:bodyPr>
          <a:lstStyle/>
          <a:p>
            <a:r>
              <a:rPr lang="nb-NO" dirty="0" smtClean="0"/>
              <a:t>Arbeidsgruppe for innovasjon og utvikling</a:t>
            </a:r>
          </a:p>
          <a:p>
            <a:pPr lvl="1"/>
            <a:r>
              <a:rPr lang="nb-NO" dirty="0" smtClean="0"/>
              <a:t>Alle HF som ønsker påvirkning oppfordres til å bli med</a:t>
            </a:r>
          </a:p>
          <a:p>
            <a:r>
              <a:rPr lang="nb-NO" dirty="0" smtClean="0"/>
              <a:t>Oppfølgning </a:t>
            </a:r>
            <a:r>
              <a:rPr lang="nb-NO" dirty="0"/>
              <a:t>med </a:t>
            </a:r>
            <a:r>
              <a:rPr lang="nb-NO" dirty="0" smtClean="0"/>
              <a:t>SoftPro </a:t>
            </a:r>
            <a:r>
              <a:rPr lang="nb-NO" dirty="0"/>
              <a:t>på vegne av alle norske </a:t>
            </a:r>
            <a:r>
              <a:rPr lang="nb-NO" dirty="0" smtClean="0"/>
              <a:t>HF’s behov</a:t>
            </a:r>
            <a:endParaRPr lang="nb-NO" dirty="0"/>
          </a:p>
          <a:p>
            <a:pPr lvl="1"/>
            <a:r>
              <a:rPr lang="nb-NO" dirty="0" smtClean="0"/>
              <a:t>Beskrive behov </a:t>
            </a:r>
            <a:r>
              <a:rPr lang="nb-NO" dirty="0"/>
              <a:t>(</a:t>
            </a:r>
            <a:r>
              <a:rPr lang="nb-NO" dirty="0" smtClean="0"/>
              <a:t>ikke be om løsninger)</a:t>
            </a:r>
          </a:p>
          <a:p>
            <a:pPr lvl="1"/>
            <a:r>
              <a:rPr lang="nb-NO" dirty="0" smtClean="0"/>
              <a:t>Prioritering av endringsønsker og satsningsområder </a:t>
            </a:r>
          </a:p>
          <a:p>
            <a:r>
              <a:rPr lang="nb-NO" dirty="0" smtClean="0"/>
              <a:t>Aktuelle initiativer nå: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Avrundet rektangel 3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Videreutvikling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665842" y="1234930"/>
            <a:ext cx="2303092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b-NO" u="sng" dirty="0" smtClean="0"/>
              <a:t>Endringsønsker </a:t>
            </a:r>
            <a:r>
              <a:rPr lang="nb-NO" dirty="0" smtClean="0"/>
              <a:t>(=produktutvikling): </a:t>
            </a:r>
          </a:p>
          <a:p>
            <a:r>
              <a:rPr lang="nb-NO" b="1" dirty="0" smtClean="0"/>
              <a:t>Langsiktig arbeid</a:t>
            </a:r>
          </a:p>
          <a:p>
            <a:endParaRPr lang="nb-NO" dirty="0"/>
          </a:p>
          <a:p>
            <a:r>
              <a:rPr lang="nb-NO" u="sng" dirty="0" smtClean="0"/>
              <a:t>Kundetilpasninger:</a:t>
            </a:r>
          </a:p>
          <a:p>
            <a:r>
              <a:rPr lang="nb-NO" dirty="0" smtClean="0"/>
              <a:t>Kortere perspektiv,</a:t>
            </a:r>
          </a:p>
          <a:p>
            <a:r>
              <a:rPr lang="nb-NO" dirty="0"/>
              <a:t>K</a:t>
            </a:r>
            <a:r>
              <a:rPr lang="nb-NO" dirty="0" smtClean="0"/>
              <a:t>un gjeldende Medusaversjon</a:t>
            </a:r>
          </a:p>
        </p:txBody>
      </p:sp>
      <p:sp>
        <p:nvSpPr>
          <p:cNvPr id="6" name="Stjerne med 8 tagger 5"/>
          <p:cNvSpPr/>
          <p:nvPr/>
        </p:nvSpPr>
        <p:spPr>
          <a:xfrm>
            <a:off x="157300" y="4063031"/>
            <a:ext cx="2563738" cy="161515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Bedre støtte for  risikovurdering</a:t>
            </a:r>
            <a:endParaRPr lang="nb-NO" dirty="0"/>
          </a:p>
        </p:txBody>
      </p:sp>
      <p:sp>
        <p:nvSpPr>
          <p:cNvPr id="7" name="Stjerne med 8 tagger 6"/>
          <p:cNvSpPr/>
          <p:nvPr/>
        </p:nvSpPr>
        <p:spPr>
          <a:xfrm>
            <a:off x="2399217" y="3784776"/>
            <a:ext cx="2563738" cy="161515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Personvern og </a:t>
            </a:r>
            <a:r>
              <a:rPr lang="nb-NO" dirty="0" smtClean="0"/>
              <a:t>informasjons-sikkerhet </a:t>
            </a:r>
            <a:endParaRPr lang="nb-NO" dirty="0"/>
          </a:p>
        </p:txBody>
      </p:sp>
      <p:sp>
        <p:nvSpPr>
          <p:cNvPr id="9" name="Stjerne med 8 tagger 8"/>
          <p:cNvSpPr/>
          <p:nvPr/>
        </p:nvSpPr>
        <p:spPr>
          <a:xfrm>
            <a:off x="6883051" y="3784775"/>
            <a:ext cx="2563738" cy="161515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MTU-sporing,  Medusas rolle </a:t>
            </a:r>
            <a:endParaRPr lang="nb-NO" dirty="0"/>
          </a:p>
        </p:txBody>
      </p:sp>
      <p:sp>
        <p:nvSpPr>
          <p:cNvPr id="10" name="Stjerne med 8 tagger 9"/>
          <p:cNvSpPr/>
          <p:nvPr/>
        </p:nvSpPr>
        <p:spPr>
          <a:xfrm>
            <a:off x="9157760" y="4063029"/>
            <a:ext cx="2563738" cy="161515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r>
              <a:rPr lang="nb-NO" dirty="0" smtClean="0"/>
              <a:t>Videreutvikling </a:t>
            </a:r>
            <a:r>
              <a:rPr lang="nb-NO" dirty="0"/>
              <a:t>fellesdatabasen</a:t>
            </a:r>
          </a:p>
          <a:p>
            <a:pPr algn="ctr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1" name="Stjerne med 8 tagger 10"/>
          <p:cNvSpPr/>
          <p:nvPr/>
        </p:nvSpPr>
        <p:spPr>
          <a:xfrm>
            <a:off x="4641134" y="4063030"/>
            <a:ext cx="2563738" cy="161515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Forbedringer i avtalemodulen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26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8181" y="305306"/>
            <a:ext cx="9053725" cy="771466"/>
          </a:xfrm>
        </p:spPr>
        <p:txBody>
          <a:bodyPr>
            <a:normAutofit/>
          </a:bodyPr>
          <a:lstStyle/>
          <a:p>
            <a:r>
              <a:rPr lang="nb-NO" dirty="0" smtClean="0"/>
              <a:t>Opplæring og informasjon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54229" y="939533"/>
            <a:ext cx="9417438" cy="941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Forvaltningsråd </a:t>
            </a:r>
            <a:r>
              <a:rPr lang="nb-NO" dirty="0"/>
              <a:t>og arbeidsgrupper </a:t>
            </a:r>
            <a:r>
              <a:rPr lang="nb-NO" dirty="0" smtClean="0"/>
              <a:t>bygger kunnskapsnettverk </a:t>
            </a:r>
            <a:r>
              <a:rPr lang="nb-NO" dirty="0"/>
              <a:t>mellom regioner og mellom HF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Avrundet rektangel 3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Kunnskapsdeling</a:t>
            </a:r>
            <a:endParaRPr lang="nb-NO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368180" y="2117186"/>
            <a:ext cx="6135169" cy="14686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Faglige temaer og diskusjoner i arbeidsgruppene</a:t>
            </a:r>
          </a:p>
          <a:p>
            <a:r>
              <a:rPr lang="nb-NO" sz="1800" dirty="0" smtClean="0"/>
              <a:t>Nasjonale veiledere</a:t>
            </a:r>
          </a:p>
          <a:p>
            <a:r>
              <a:rPr lang="nb-NO" sz="1800" dirty="0" smtClean="0"/>
              <a:t>Presentasjoner, opptak </a:t>
            </a:r>
            <a:r>
              <a:rPr lang="nb-NO" sz="1800" dirty="0"/>
              <a:t>av </a:t>
            </a:r>
            <a:r>
              <a:rPr lang="nb-NO" sz="1800" dirty="0" err="1"/>
              <a:t>webinarer</a:t>
            </a:r>
            <a:endParaRPr lang="nb-NO" sz="1800" dirty="0"/>
          </a:p>
          <a:p>
            <a:r>
              <a:rPr lang="nb-NO" sz="1800" dirty="0" smtClean="0"/>
              <a:t>Nyhetsbrev og brukerforum på </a:t>
            </a:r>
            <a:r>
              <a:rPr lang="nb-NO" sz="1800" dirty="0" smtClean="0">
                <a:hlinkClick r:id="rId2"/>
              </a:rPr>
              <a:t>https://medusaforvaltning.no</a:t>
            </a:r>
            <a:r>
              <a:rPr lang="nb-NO" sz="1800" dirty="0" smtClean="0"/>
              <a:t> </a:t>
            </a: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6725707" y="2119877"/>
            <a:ext cx="5172636" cy="14686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 smtClean="0"/>
              <a:t>Videosnutter som supplement til veiledere</a:t>
            </a:r>
          </a:p>
          <a:p>
            <a:r>
              <a:rPr lang="nb-NO" sz="2000" dirty="0" smtClean="0"/>
              <a:t>Gjenbruk av lokal opplæring og e-læringskurs</a:t>
            </a:r>
          </a:p>
          <a:p>
            <a:r>
              <a:rPr lang="nb-NO" sz="2000" dirty="0" smtClean="0"/>
              <a:t>Temabaserte workshops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92" y="3704450"/>
            <a:ext cx="5548843" cy="2123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66" y="4146597"/>
            <a:ext cx="5550553" cy="2025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073" y="3313189"/>
            <a:ext cx="5570279" cy="34084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5047" y="1826838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Nå: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6696983" y="1826838"/>
            <a:ext cx="114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Fremover: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61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5215" y="270391"/>
            <a:ext cx="10515600" cy="625475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Organisering,</a:t>
            </a:r>
            <a:br>
              <a:rPr lang="nb-NO" dirty="0" smtClean="0"/>
            </a:br>
            <a:r>
              <a:rPr lang="nb-NO" dirty="0" smtClean="0"/>
              <a:t>Nasjonal Medusa</a:t>
            </a:r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28209"/>
            <a:ext cx="4095750" cy="53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6038850" y="52653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Nasjonalt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038850" y="2069584"/>
            <a:ext cx="1067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Regionalt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202741" y="3586718"/>
            <a:ext cx="74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Lokalt</a:t>
            </a:r>
            <a:endParaRPr lang="nb-NO" dirty="0"/>
          </a:p>
        </p:txBody>
      </p:sp>
      <p:pic>
        <p:nvPicPr>
          <p:cNvPr id="10" name="Picture 2" descr="worddav173e43bc9a203e3039e22d57eb2ab8f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5" y="2420922"/>
            <a:ext cx="5176013" cy="23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5897461" y="1219647"/>
            <a:ext cx="25167" cy="4494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2457974" y="2751589"/>
            <a:ext cx="1585520" cy="944294"/>
          </a:xfrm>
          <a:prstGeom prst="ellipse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 10"/>
          <p:cNvCxnSpPr>
            <a:stCxn id="8" idx="7"/>
          </p:cNvCxnSpPr>
          <p:nvPr/>
        </p:nvCxnSpPr>
        <p:spPr>
          <a:xfrm flipV="1">
            <a:off x="3811300" y="895866"/>
            <a:ext cx="3300280" cy="19940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3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185086" y="957088"/>
            <a:ext cx="7356286" cy="4788975"/>
          </a:xfrm>
          <a:prstGeom prst="rightArrowCallout">
            <a:avLst>
              <a:gd name="adj1" fmla="val 16634"/>
              <a:gd name="adj2" fmla="val 8317"/>
              <a:gd name="adj3" fmla="val 7773"/>
              <a:gd name="adj4" fmla="val 94638"/>
            </a:avLst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86" y="26056"/>
            <a:ext cx="11551112" cy="915429"/>
          </a:xfrm>
        </p:spPr>
        <p:txBody>
          <a:bodyPr>
            <a:normAutofit/>
          </a:bodyPr>
          <a:lstStyle/>
          <a:p>
            <a:r>
              <a:rPr lang="nb-NO" dirty="0" smtClean="0"/>
              <a:t>Nasjonalt forvaltningsråd for MTA og BHM</a:t>
            </a:r>
            <a:endParaRPr lang="nb-NO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9350" y="1023228"/>
            <a:ext cx="9201217" cy="4396611"/>
            <a:chOff x="392387" y="797645"/>
            <a:chExt cx="6900913" cy="3297458"/>
          </a:xfrm>
        </p:grpSpPr>
        <p:sp>
          <p:nvSpPr>
            <p:cNvPr id="13" name="Freeform 12"/>
            <p:cNvSpPr/>
            <p:nvPr/>
          </p:nvSpPr>
          <p:spPr>
            <a:xfrm>
              <a:off x="3262940" y="800197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473" tIns="324379" rIns="289475" bIns="324377" numCol="1" spcCol="1270" anchor="ctr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dirty="0" smtClean="0"/>
                <a:t>Leverandør kontakt</a:t>
              </a:r>
              <a:endParaRPr lang="nb-NO" sz="14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319549" y="1148066"/>
              <a:ext cx="991211" cy="250116"/>
            </a:xfrm>
            <a:custGeom>
              <a:avLst/>
              <a:gdLst>
                <a:gd name="connsiteX0" fmla="*/ 0 w 1940882"/>
                <a:gd name="connsiteY0" fmla="*/ 0 h 775341"/>
                <a:gd name="connsiteX1" fmla="*/ 1940882 w 1940882"/>
                <a:gd name="connsiteY1" fmla="*/ 0 h 775341"/>
                <a:gd name="connsiteX2" fmla="*/ 1940882 w 1940882"/>
                <a:gd name="connsiteY2" fmla="*/ 775341 h 775341"/>
                <a:gd name="connsiteX3" fmla="*/ 0 w 1940882"/>
                <a:gd name="connsiteY3" fmla="*/ 775341 h 775341"/>
                <a:gd name="connsiteX4" fmla="*/ 0 w 1940882"/>
                <a:gd name="connsiteY4" fmla="*/ 0 h 7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882" h="775341">
                  <a:moveTo>
                    <a:pt x="0" y="0"/>
                  </a:moveTo>
                  <a:lnTo>
                    <a:pt x="1940882" y="0"/>
                  </a:lnTo>
                  <a:lnTo>
                    <a:pt x="1940882" y="775341"/>
                  </a:lnTo>
                  <a:lnTo>
                    <a:pt x="0" y="775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67" b="1" dirty="0" err="1" smtClean="0"/>
                <a:t>SoftPro</a:t>
              </a:r>
              <a:r>
                <a:rPr lang="nb-NO" sz="1467" b="1" dirty="0" smtClean="0"/>
                <a:t> og NHN</a:t>
              </a:r>
              <a:endParaRPr lang="nb-NO" sz="1467" b="1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29662" y="797645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93" tIns="268499" rIns="233595" bIns="268497" numCol="1" spcCol="1270" anchor="ctr" anchorCtr="0">
              <a:noAutofit/>
            </a:bodyPr>
            <a:lstStyle/>
            <a:p>
              <a:pPr algn="ctr" defTabSz="100750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dirty="0" smtClean="0"/>
                <a:t>NKKN</a:t>
              </a:r>
              <a:endParaRPr lang="nb-NO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567540" y="1797055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4553" tIns="329459" rIns="294555" bIns="329457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dirty="0" smtClean="0"/>
                <a:t>Bruker- støtte</a:t>
              </a:r>
              <a:endParaRPr lang="nb-NO" sz="28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700817" y="1797054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93" tIns="268499" rIns="233595" bIns="268497" numCol="1" spcCol="1270" anchor="ctr" anchorCtr="0">
              <a:noAutofit/>
            </a:bodyPr>
            <a:lstStyle/>
            <a:p>
              <a:pPr algn="ctr" defTabSz="1303834">
                <a:lnSpc>
                  <a:spcPct val="90000"/>
                </a:lnSpc>
                <a:spcAft>
                  <a:spcPct val="35000"/>
                </a:spcAft>
              </a:pPr>
              <a:r>
                <a:rPr lang="nb-NO" dirty="0" smtClean="0"/>
                <a:t>Innovasjon og utvikling</a:t>
              </a:r>
              <a:endParaRPr lang="nb-NO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46790" y="2802867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713" tIns="339619" rIns="304715" bIns="339617" numCol="1" spcCol="1270" anchor="ctr" anchorCtr="0">
              <a:noAutofit/>
            </a:bodyPr>
            <a:lstStyle/>
            <a:p>
              <a:pPr algn="ctr" defTabSz="829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dirty="0" err="1" smtClean="0"/>
                <a:t>Infor</a:t>
              </a:r>
              <a:r>
                <a:rPr lang="nb-NO" dirty="0" smtClean="0"/>
                <a:t>- </a:t>
              </a:r>
              <a:r>
                <a:rPr lang="nb-NO" dirty="0" err="1" smtClean="0"/>
                <a:t>masjon</a:t>
              </a:r>
              <a:endParaRPr lang="nb-NO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129662" y="2802867"/>
              <a:ext cx="1124245" cy="1292236"/>
            </a:xfrm>
            <a:custGeom>
              <a:avLst/>
              <a:gdLst>
                <a:gd name="connsiteX0" fmla="*/ 0 w 1292235"/>
                <a:gd name="connsiteY0" fmla="*/ 562122 h 1124244"/>
                <a:gd name="connsiteX1" fmla="*/ 281061 w 1292235"/>
                <a:gd name="connsiteY1" fmla="*/ 0 h 1124244"/>
                <a:gd name="connsiteX2" fmla="*/ 1011174 w 1292235"/>
                <a:gd name="connsiteY2" fmla="*/ 0 h 1124244"/>
                <a:gd name="connsiteX3" fmla="*/ 1292235 w 1292235"/>
                <a:gd name="connsiteY3" fmla="*/ 562122 h 1124244"/>
                <a:gd name="connsiteX4" fmla="*/ 1011174 w 1292235"/>
                <a:gd name="connsiteY4" fmla="*/ 1124244 h 1124244"/>
                <a:gd name="connsiteX5" fmla="*/ 281061 w 1292235"/>
                <a:gd name="connsiteY5" fmla="*/ 1124244 h 1124244"/>
                <a:gd name="connsiteX6" fmla="*/ 0 w 1292235"/>
                <a:gd name="connsiteY6" fmla="*/ 562122 h 112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2235" h="1124244">
                  <a:moveTo>
                    <a:pt x="646118" y="0"/>
                  </a:moveTo>
                  <a:lnTo>
                    <a:pt x="1292234" y="244523"/>
                  </a:lnTo>
                  <a:lnTo>
                    <a:pt x="1292234" y="879721"/>
                  </a:lnTo>
                  <a:lnTo>
                    <a:pt x="646118" y="1124244"/>
                  </a:lnTo>
                  <a:lnTo>
                    <a:pt x="1" y="879721"/>
                  </a:lnTo>
                  <a:lnTo>
                    <a:pt x="1" y="244523"/>
                  </a:lnTo>
                  <a:lnTo>
                    <a:pt x="64611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3593" tIns="268499" rIns="233595" bIns="268497" numCol="1" spcCol="1270" anchor="ctr" anchorCtr="0">
              <a:noAutofit/>
            </a:bodyPr>
            <a:lstStyle/>
            <a:p>
              <a:pPr algn="ctr" defTabSz="94824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133" dirty="0"/>
                <a:t>Nye </a:t>
              </a:r>
              <a:r>
                <a:rPr lang="nb-NO" sz="1867" dirty="0"/>
                <a:t>versjoner</a:t>
              </a:r>
              <a:endParaRPr lang="nb-NO" sz="2133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52712" y="3160272"/>
              <a:ext cx="1475345" cy="370093"/>
            </a:xfrm>
            <a:custGeom>
              <a:avLst/>
              <a:gdLst>
                <a:gd name="connsiteX0" fmla="*/ 0 w 1940882"/>
                <a:gd name="connsiteY0" fmla="*/ 0 h 775341"/>
                <a:gd name="connsiteX1" fmla="*/ 1940882 w 1940882"/>
                <a:gd name="connsiteY1" fmla="*/ 0 h 775341"/>
                <a:gd name="connsiteX2" fmla="*/ 1940882 w 1940882"/>
                <a:gd name="connsiteY2" fmla="*/ 775341 h 775341"/>
                <a:gd name="connsiteX3" fmla="*/ 0 w 1940882"/>
                <a:gd name="connsiteY3" fmla="*/ 775341 h 775341"/>
                <a:gd name="connsiteX4" fmla="*/ 0 w 1940882"/>
                <a:gd name="connsiteY4" fmla="*/ 0 h 7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0882" h="775341">
                  <a:moveTo>
                    <a:pt x="0" y="0"/>
                  </a:moveTo>
                  <a:lnTo>
                    <a:pt x="1940882" y="0"/>
                  </a:lnTo>
                  <a:lnTo>
                    <a:pt x="1940882" y="775341"/>
                  </a:lnTo>
                  <a:lnTo>
                    <a:pt x="0" y="775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67" b="1" dirty="0"/>
                <a:t>Koordinere </a:t>
              </a:r>
              <a:r>
                <a:rPr lang="nb-NO" sz="1467" b="1" dirty="0" smtClean="0"/>
                <a:t>testing og</a:t>
              </a:r>
              <a:endParaRPr lang="nb-NO" sz="1467" b="1" dirty="0"/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67" b="1" dirty="0" smtClean="0"/>
                <a:t>utrulling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92387" y="932042"/>
              <a:ext cx="1641828" cy="4320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68414" y="1177424"/>
              <a:ext cx="1665218" cy="3967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67" b="1" dirty="0" smtClean="0"/>
                <a:t>Behandle NKKN-søknader</a:t>
              </a:r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67" b="1" dirty="0" smtClean="0"/>
                <a:t>Videreutvikling av løsning</a:t>
              </a:r>
              <a:endParaRPr lang="nb-NO" sz="1467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88875" y="2503986"/>
              <a:ext cx="1704425" cy="4320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19129" y="2134485"/>
              <a:ext cx="1168470" cy="3955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67" b="1" dirty="0" smtClean="0"/>
                <a:t>Veiledere</a:t>
              </a:r>
              <a:endParaRPr lang="nb-NO" sz="1467" b="1" dirty="0"/>
            </a:p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67" b="1" dirty="0" smtClean="0"/>
                <a:t>Mønsterpraksis</a:t>
              </a:r>
              <a:endParaRPr lang="nb-NO" sz="1467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16691" y="3592988"/>
              <a:ext cx="1704425" cy="43204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016691" y="3592988"/>
              <a:ext cx="1704425" cy="432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b-NO" sz="1200" b="1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03717" y="2121201"/>
              <a:ext cx="1614784" cy="363648"/>
            </a:xfrm>
            <a:custGeom>
              <a:avLst/>
              <a:gdLst>
                <a:gd name="connsiteX0" fmla="*/ 0 w 1395613"/>
                <a:gd name="connsiteY0" fmla="*/ 0 h 775341"/>
                <a:gd name="connsiteX1" fmla="*/ 1395613 w 1395613"/>
                <a:gd name="connsiteY1" fmla="*/ 0 h 775341"/>
                <a:gd name="connsiteX2" fmla="*/ 1395613 w 1395613"/>
                <a:gd name="connsiteY2" fmla="*/ 775341 h 775341"/>
                <a:gd name="connsiteX3" fmla="*/ 0 w 1395613"/>
                <a:gd name="connsiteY3" fmla="*/ 775341 h 775341"/>
                <a:gd name="connsiteX4" fmla="*/ 0 w 1395613"/>
                <a:gd name="connsiteY4" fmla="*/ 0 h 77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613" h="775341">
                  <a:moveTo>
                    <a:pt x="0" y="0"/>
                  </a:moveTo>
                  <a:lnTo>
                    <a:pt x="1395613" y="0"/>
                  </a:lnTo>
                  <a:lnTo>
                    <a:pt x="1395613" y="775341"/>
                  </a:lnTo>
                  <a:lnTo>
                    <a:pt x="0" y="775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67" b="1" dirty="0" smtClean="0"/>
                <a:t>Beskrive nasjonale behov Dialog med </a:t>
              </a:r>
              <a:r>
                <a:rPr lang="nb-NO" sz="1467" b="1" dirty="0" err="1" smtClean="0"/>
                <a:t>SoftPro</a:t>
              </a:r>
              <a:endParaRPr lang="nb-NO" sz="1467" b="1" dirty="0"/>
            </a:p>
          </p:txBody>
        </p:sp>
      </p:grpSp>
      <p:sp>
        <p:nvSpPr>
          <p:cNvPr id="23" name="Freeform 22"/>
          <p:cNvSpPr/>
          <p:nvPr/>
        </p:nvSpPr>
        <p:spPr>
          <a:xfrm>
            <a:off x="5413021" y="4149178"/>
            <a:ext cx="1321613" cy="464740"/>
          </a:xfrm>
          <a:custGeom>
            <a:avLst/>
            <a:gdLst>
              <a:gd name="connsiteX0" fmla="*/ 0 w 1395613"/>
              <a:gd name="connsiteY0" fmla="*/ 0 h 775341"/>
              <a:gd name="connsiteX1" fmla="*/ 1395613 w 1395613"/>
              <a:gd name="connsiteY1" fmla="*/ 0 h 775341"/>
              <a:gd name="connsiteX2" fmla="*/ 1395613 w 1395613"/>
              <a:gd name="connsiteY2" fmla="*/ 775341 h 775341"/>
              <a:gd name="connsiteX3" fmla="*/ 0 w 1395613"/>
              <a:gd name="connsiteY3" fmla="*/ 775341 h 775341"/>
              <a:gd name="connsiteX4" fmla="*/ 0 w 1395613"/>
              <a:gd name="connsiteY4" fmla="*/ 0 h 77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13" h="775341">
                <a:moveTo>
                  <a:pt x="0" y="0"/>
                </a:moveTo>
                <a:lnTo>
                  <a:pt x="1395613" y="0"/>
                </a:lnTo>
                <a:lnTo>
                  <a:pt x="1395613" y="775341"/>
                </a:lnTo>
                <a:lnTo>
                  <a:pt x="0" y="7753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67" b="1" dirty="0" smtClean="0"/>
              <a:t>Nyhetsbrev og</a:t>
            </a:r>
          </a:p>
          <a:p>
            <a:pPr defTabSz="5333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467" b="1" dirty="0" smtClean="0"/>
              <a:t>brukerforum</a:t>
            </a:r>
          </a:p>
        </p:txBody>
      </p:sp>
      <p:sp>
        <p:nvSpPr>
          <p:cNvPr id="29" name="Plassholder for innhold 2"/>
          <p:cNvSpPr>
            <a:spLocks noGrp="1"/>
          </p:cNvSpPr>
          <p:nvPr>
            <p:ph idx="1"/>
          </p:nvPr>
        </p:nvSpPr>
        <p:spPr>
          <a:xfrm>
            <a:off x="8503338" y="2674171"/>
            <a:ext cx="2948341" cy="2998453"/>
          </a:xfrm>
        </p:spPr>
        <p:txBody>
          <a:bodyPr>
            <a:noAutofit/>
          </a:bodyPr>
          <a:lstStyle/>
          <a:p>
            <a:r>
              <a:rPr lang="nb-NO" sz="2000" dirty="0" smtClean="0"/>
              <a:t>Innovasjon og utvikling</a:t>
            </a:r>
          </a:p>
          <a:p>
            <a:r>
              <a:rPr lang="nb-NO" sz="2000" dirty="0" smtClean="0"/>
              <a:t>BHM</a:t>
            </a:r>
          </a:p>
          <a:p>
            <a:r>
              <a:rPr lang="nb-NO" sz="2000" dirty="0" smtClean="0"/>
              <a:t>Rapportering og analyse</a:t>
            </a:r>
          </a:p>
          <a:p>
            <a:r>
              <a:rPr lang="nb-NO" sz="2000" dirty="0" smtClean="0"/>
              <a:t>Veiledere og prosesser</a:t>
            </a:r>
          </a:p>
          <a:p>
            <a:r>
              <a:rPr lang="nb-NO" sz="2000" dirty="0" smtClean="0"/>
              <a:t>Fellesdatabasen</a:t>
            </a:r>
          </a:p>
          <a:p>
            <a:r>
              <a:rPr lang="nb-NO" sz="2000" dirty="0" smtClean="0"/>
              <a:t>Kommunikasjon</a:t>
            </a:r>
          </a:p>
          <a:p>
            <a:r>
              <a:rPr lang="nb-NO" sz="2000" dirty="0" smtClean="0"/>
              <a:t>NKKN forvaltning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824" y="941485"/>
            <a:ext cx="2170358" cy="165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/>
        </p:nvSpPr>
        <p:spPr>
          <a:xfrm>
            <a:off x="92279" y="1473325"/>
            <a:ext cx="11736198" cy="1928675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Rektangel 21"/>
          <p:cNvSpPr/>
          <p:nvPr/>
        </p:nvSpPr>
        <p:spPr>
          <a:xfrm>
            <a:off x="104642" y="3640980"/>
            <a:ext cx="11736198" cy="1928675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Rektangel 16"/>
          <p:cNvSpPr/>
          <p:nvPr/>
        </p:nvSpPr>
        <p:spPr>
          <a:xfrm>
            <a:off x="5972741" y="1016466"/>
            <a:ext cx="5585901" cy="4819512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336727" y="1006679"/>
            <a:ext cx="5585901" cy="4819512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8229" y="146706"/>
            <a:ext cx="11707026" cy="728752"/>
          </a:xfrm>
        </p:spPr>
        <p:txBody>
          <a:bodyPr>
            <a:normAutofit/>
          </a:bodyPr>
          <a:lstStyle/>
          <a:p>
            <a:r>
              <a:rPr lang="nb-NO" dirty="0" smtClean="0"/>
              <a:t>Hindrer ikke lokalt eierskap og forvaltning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614767" y="3728154"/>
            <a:ext cx="13801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ERP</a:t>
            </a:r>
          </a:p>
          <a:p>
            <a:r>
              <a:rPr lang="nb-NO" dirty="0" smtClean="0"/>
              <a:t>Oracle</a:t>
            </a:r>
          </a:p>
          <a:p>
            <a:r>
              <a:rPr lang="nb-NO" dirty="0" err="1" smtClean="0"/>
              <a:t>PerMIt</a:t>
            </a:r>
            <a:endParaRPr lang="nb-NO" dirty="0" smtClean="0"/>
          </a:p>
          <a:p>
            <a:r>
              <a:rPr lang="nb-NO" dirty="0" smtClean="0"/>
              <a:t>Bygg og Flytt</a:t>
            </a:r>
          </a:p>
          <a:p>
            <a:r>
              <a:rPr lang="nb-NO" dirty="0" err="1" smtClean="0"/>
              <a:t>Clockwork</a:t>
            </a:r>
            <a:endParaRPr lang="nb-NO" dirty="0" smtClean="0"/>
          </a:p>
          <a:p>
            <a:r>
              <a:rPr lang="nb-NO" dirty="0" smtClean="0"/>
              <a:t>…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9041658" y="3825646"/>
            <a:ext cx="2207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NKKN</a:t>
            </a:r>
          </a:p>
          <a:p>
            <a:r>
              <a:rPr lang="nb-NO" dirty="0" err="1" smtClean="0"/>
              <a:t>Brreg</a:t>
            </a:r>
            <a:endParaRPr lang="nb-NO" dirty="0" smtClean="0"/>
          </a:p>
          <a:p>
            <a:r>
              <a:rPr lang="nb-NO" dirty="0" smtClean="0"/>
              <a:t>Bring</a:t>
            </a:r>
            <a:endParaRPr lang="nb-NO" dirty="0"/>
          </a:p>
          <a:p>
            <a:r>
              <a:rPr lang="nb-NO" dirty="0" smtClean="0"/>
              <a:t>ADFS/brukerkontoer</a:t>
            </a:r>
          </a:p>
          <a:p>
            <a:r>
              <a:rPr lang="nb-NO" dirty="0" smtClean="0"/>
              <a:t>Fellesdatabasen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369958" y="1752585"/>
            <a:ext cx="20050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Utskrift/</a:t>
            </a:r>
            <a:r>
              <a:rPr lang="nb-NO" dirty="0"/>
              <a:t>f</a:t>
            </a:r>
            <a:r>
              <a:rPr lang="nb-NO" dirty="0" smtClean="0"/>
              <a:t>ormularer</a:t>
            </a:r>
          </a:p>
          <a:p>
            <a:r>
              <a:rPr lang="nb-NO" dirty="0" smtClean="0"/>
              <a:t>Lokale utstyrskoder</a:t>
            </a:r>
          </a:p>
          <a:p>
            <a:r>
              <a:rPr lang="nb-NO" dirty="0" smtClean="0"/>
              <a:t>(Dokumenttyper)</a:t>
            </a:r>
          </a:p>
          <a:p>
            <a:r>
              <a:rPr lang="nb-NO" dirty="0" smtClean="0"/>
              <a:t>(Egne ledetekster)</a:t>
            </a:r>
            <a:endParaRPr lang="nb-NO" dirty="0"/>
          </a:p>
          <a:p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9034748" y="1752585"/>
            <a:ext cx="16639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Prosesser/tiltak</a:t>
            </a:r>
          </a:p>
          <a:p>
            <a:r>
              <a:rPr lang="nb-NO" dirty="0" smtClean="0"/>
              <a:t>Feilkoder</a:t>
            </a:r>
          </a:p>
          <a:p>
            <a:r>
              <a:rPr lang="nb-NO" dirty="0" smtClean="0"/>
              <a:t>Dokumenttyper</a:t>
            </a:r>
          </a:p>
          <a:p>
            <a:r>
              <a:rPr lang="nb-NO" dirty="0" smtClean="0"/>
              <a:t>Ledetekster</a:t>
            </a:r>
          </a:p>
          <a:p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1949840" y="1006679"/>
            <a:ext cx="210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Lokalt eller regionalt</a:t>
            </a:r>
            <a:endParaRPr lang="nb-NO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8486083" y="100667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Nasjonalt</a:t>
            </a:r>
            <a:endParaRPr lang="nb-NO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5878" y="1567919"/>
            <a:ext cx="13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Tilpasninger</a:t>
            </a:r>
            <a:endParaRPr lang="nb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04642" y="3640978"/>
            <a:ext cx="143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Integrasjoner</a:t>
            </a:r>
            <a:endParaRPr lang="nb-NO" dirty="0"/>
          </a:p>
        </p:txBody>
      </p:sp>
      <p:sp>
        <p:nvSpPr>
          <p:cNvPr id="8" name="Ellipse 7"/>
          <p:cNvSpPr/>
          <p:nvPr/>
        </p:nvSpPr>
        <p:spPr>
          <a:xfrm>
            <a:off x="3629792" y="1191345"/>
            <a:ext cx="4491579" cy="4455218"/>
          </a:xfrm>
          <a:prstGeom prst="ellipse">
            <a:avLst/>
          </a:prstGeom>
          <a:solidFill>
            <a:srgbClr val="95E7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24988" y="2042006"/>
            <a:ext cx="1795279" cy="506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Det enkelte HF</a:t>
            </a:r>
            <a:endParaRPr lang="nb-NO" sz="2000" dirty="0"/>
          </a:p>
        </p:txBody>
      </p:sp>
      <p:pic>
        <p:nvPicPr>
          <p:cNvPr id="4" name="Bildobjekt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00" y="2756402"/>
            <a:ext cx="2087978" cy="15828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3421395" y="2264765"/>
            <a:ext cx="1241933" cy="37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Lokale tilpasninger</a:t>
            </a:r>
            <a:endParaRPr lang="nb-NO" sz="1100" dirty="0"/>
          </a:p>
        </p:txBody>
      </p:sp>
      <p:sp>
        <p:nvSpPr>
          <p:cNvPr id="11" name="Rektangel 10"/>
          <p:cNvSpPr/>
          <p:nvPr/>
        </p:nvSpPr>
        <p:spPr>
          <a:xfrm>
            <a:off x="7379748" y="4255972"/>
            <a:ext cx="1275145" cy="491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Nasjonale/felles integrasjoner</a:t>
            </a:r>
            <a:endParaRPr lang="nb-NO" sz="1100" dirty="0"/>
          </a:p>
        </p:txBody>
      </p:sp>
      <p:sp>
        <p:nvSpPr>
          <p:cNvPr id="5" name="Rektangel 4"/>
          <p:cNvSpPr/>
          <p:nvPr/>
        </p:nvSpPr>
        <p:spPr>
          <a:xfrm>
            <a:off x="7379749" y="2275598"/>
            <a:ext cx="1275145" cy="350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Nasjonale </a:t>
            </a:r>
            <a:r>
              <a:rPr lang="nb-NO" sz="1100" dirty="0"/>
              <a:t>t</a:t>
            </a:r>
            <a:r>
              <a:rPr lang="nb-NO" sz="1100" dirty="0" smtClean="0"/>
              <a:t>ilpasninger</a:t>
            </a:r>
            <a:endParaRPr lang="nb-NO" sz="1100" dirty="0"/>
          </a:p>
        </p:txBody>
      </p:sp>
      <p:sp>
        <p:nvSpPr>
          <p:cNvPr id="6" name="Rektangel 5"/>
          <p:cNvSpPr/>
          <p:nvPr/>
        </p:nvSpPr>
        <p:spPr>
          <a:xfrm>
            <a:off x="3421396" y="4255972"/>
            <a:ext cx="1241932" cy="491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Lokale integrasjoner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4926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r>
              <a:rPr lang="nb-NO" dirty="0" smtClean="0"/>
              <a:t>medusaforvaltning.no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1458" y="2233221"/>
            <a:ext cx="3218895" cy="2252889"/>
          </a:xfrm>
        </p:spPr>
        <p:txBody>
          <a:bodyPr/>
          <a:lstStyle/>
          <a:p>
            <a:r>
              <a:rPr lang="nb-NO" dirty="0" smtClean="0"/>
              <a:t>Nyhetsbrev</a:t>
            </a:r>
          </a:p>
          <a:p>
            <a:r>
              <a:rPr lang="nb-NO" dirty="0" smtClean="0"/>
              <a:t>Brukerforum</a:t>
            </a:r>
          </a:p>
          <a:p>
            <a:r>
              <a:rPr lang="nb-NO" dirty="0" smtClean="0"/>
              <a:t>Veiledere</a:t>
            </a:r>
          </a:p>
          <a:p>
            <a:r>
              <a:rPr lang="nb-NO" dirty="0" err="1" smtClean="0"/>
              <a:t>Webinaropptak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191" y="1358282"/>
            <a:ext cx="7715379" cy="40027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608" y="1784323"/>
            <a:ext cx="1520592" cy="26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6472" y="250657"/>
            <a:ext cx="11614516" cy="754374"/>
          </a:xfrm>
        </p:spPr>
        <p:txBody>
          <a:bodyPr>
            <a:normAutofit/>
          </a:bodyPr>
          <a:lstStyle/>
          <a:p>
            <a:r>
              <a:rPr lang="nb-NO" dirty="0" smtClean="0"/>
              <a:t>Ca. 1 mill. </a:t>
            </a:r>
            <a:r>
              <a:rPr lang="nb-NO" dirty="0"/>
              <a:t>registrerte </a:t>
            </a:r>
            <a:r>
              <a:rPr lang="nb-NO" dirty="0" smtClean="0"/>
              <a:t>MTU </a:t>
            </a:r>
            <a:r>
              <a:rPr lang="nb-NO" dirty="0"/>
              <a:t>i </a:t>
            </a:r>
            <a:r>
              <a:rPr lang="nb-NO" dirty="0" smtClean="0"/>
              <a:t>offentlige sykehus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9725" y="1005031"/>
            <a:ext cx="6114163" cy="4589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Hva om vi kunne...</a:t>
            </a:r>
          </a:p>
          <a:p>
            <a:pPr lvl="1"/>
            <a:r>
              <a:rPr lang="nb-NO" dirty="0" smtClean="0"/>
              <a:t>Ha </a:t>
            </a:r>
            <a:r>
              <a:rPr lang="nb-NO" dirty="0"/>
              <a:t>en nasjonal oversikt </a:t>
            </a:r>
            <a:r>
              <a:rPr lang="nb-NO" dirty="0" smtClean="0"/>
              <a:t>over utstyret</a:t>
            </a:r>
            <a:endParaRPr lang="nb-NO" dirty="0"/>
          </a:p>
          <a:p>
            <a:pPr lvl="1"/>
            <a:r>
              <a:rPr lang="nb-NO" dirty="0" smtClean="0"/>
              <a:t>Ha </a:t>
            </a:r>
            <a:r>
              <a:rPr lang="nb-NO" dirty="0"/>
              <a:t>en enhetlig </a:t>
            </a:r>
            <a:r>
              <a:rPr lang="nb-NO" dirty="0" smtClean="0"/>
              <a:t>registreringspraksis for utstyr </a:t>
            </a:r>
            <a:r>
              <a:rPr lang="nb-NO" dirty="0"/>
              <a:t>og reparasjoner</a:t>
            </a:r>
          </a:p>
          <a:p>
            <a:pPr lvl="1"/>
            <a:r>
              <a:rPr lang="nb-NO" dirty="0" smtClean="0"/>
              <a:t>Søke i feilhistorikk på alt utstyr</a:t>
            </a:r>
          </a:p>
          <a:p>
            <a:pPr lvl="1"/>
            <a:r>
              <a:rPr lang="nb-NO" dirty="0" smtClean="0"/>
              <a:t>Gjenbruke rapporter</a:t>
            </a:r>
            <a:endParaRPr lang="nb-NO" dirty="0"/>
          </a:p>
          <a:p>
            <a:pPr lvl="1"/>
            <a:r>
              <a:rPr lang="nb-NO" dirty="0" smtClean="0"/>
              <a:t>Gjenbruke integrasjoner</a:t>
            </a:r>
          </a:p>
          <a:p>
            <a:pPr lvl="1"/>
            <a:r>
              <a:rPr lang="nb-NO" dirty="0" smtClean="0"/>
              <a:t>Ha en </a:t>
            </a:r>
            <a:r>
              <a:rPr lang="nb-NO" dirty="0"/>
              <a:t>systematisk </a:t>
            </a:r>
            <a:r>
              <a:rPr lang="nb-NO" dirty="0" smtClean="0"/>
              <a:t>oppfølging av drift- og systemleverandør av FDV-systemet</a:t>
            </a:r>
            <a:endParaRPr lang="nb-NO" dirty="0"/>
          </a:p>
          <a:p>
            <a:pPr marL="0" indent="0">
              <a:buNone/>
            </a:pPr>
            <a:r>
              <a:rPr lang="nb-NO" b="1" dirty="0" smtClean="0"/>
              <a:t>-&gt; Nasjonal Medusa Forvaltning!!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130" y="1005031"/>
            <a:ext cx="6042870" cy="425917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0842072" y="5298360"/>
            <a:ext cx="12682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100" dirty="0"/>
              <a:t>Foto: </a:t>
            </a:r>
            <a:r>
              <a:rPr lang="nb-NO" sz="1100" dirty="0" err="1"/>
              <a:t>Getty</a:t>
            </a:r>
            <a:r>
              <a:rPr lang="nb-NO" sz="1100" dirty="0"/>
              <a:t> Images</a:t>
            </a:r>
          </a:p>
        </p:txBody>
      </p:sp>
    </p:spTree>
    <p:extLst>
      <p:ext uri="{BB962C8B-B14F-4D97-AF65-F5344CB8AC3E}">
        <p14:creationId xmlns:p14="http://schemas.microsoft.com/office/powerpoint/2010/main" val="38712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144694" y="-123395"/>
            <a:ext cx="12481387" cy="6048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31904" y="2852936"/>
            <a:ext cx="1440160" cy="5760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sz="2100" dirty="0" smtClean="0">
                <a:solidFill>
                  <a:schemeClr val="bg1"/>
                </a:solidFill>
              </a:rPr>
              <a:t>Det var alt !</a:t>
            </a:r>
            <a:endParaRPr lang="nb-NO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4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5824" y="293407"/>
            <a:ext cx="5291312" cy="814195"/>
          </a:xfrm>
        </p:spPr>
        <p:txBody>
          <a:bodyPr>
            <a:normAutofit/>
          </a:bodyPr>
          <a:lstStyle/>
          <a:p>
            <a:r>
              <a:rPr lang="nb-NO" dirty="0" smtClean="0"/>
              <a:t>Hovedoppgavene til </a:t>
            </a:r>
            <a:endParaRPr lang="nb-NO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3164332"/>
              </p:ext>
            </p:extLst>
          </p:nvPr>
        </p:nvGraphicFramePr>
        <p:xfrm>
          <a:off x="370904" y="1161130"/>
          <a:ext cx="6809185" cy="382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5"/>
          <p:cNvSpPr txBox="1"/>
          <p:nvPr/>
        </p:nvSpPr>
        <p:spPr>
          <a:xfrm>
            <a:off x="6882640" y="2443040"/>
            <a:ext cx="516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Sammenliknbar informasjon både nasjonalt og lokalt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882640" y="1391306"/>
            <a:ext cx="360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Nasjonale søk og informasjonsdeling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882640" y="4252707"/>
            <a:ext cx="503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Økt utbredelse av kunnskap </a:t>
            </a:r>
            <a:r>
              <a:rPr lang="nb-NO" dirty="0"/>
              <a:t>om </a:t>
            </a:r>
            <a:r>
              <a:rPr lang="nb-NO" dirty="0" smtClean="0"/>
              <a:t>bruk av Medusa, veiledere og</a:t>
            </a:r>
            <a:r>
              <a:rPr lang="nb-NO" dirty="0"/>
              <a:t> </a:t>
            </a:r>
            <a:r>
              <a:rPr lang="nb-NO" dirty="0" smtClean="0"/>
              <a:t>opplæring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900593" y="3297650"/>
            <a:ext cx="4793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Større påvirkning på </a:t>
            </a:r>
            <a:r>
              <a:rPr lang="nb-NO" dirty="0" err="1" smtClean="0"/>
              <a:t>SoftPro</a:t>
            </a:r>
            <a:r>
              <a:rPr lang="nb-NO" dirty="0" smtClean="0"/>
              <a:t> sine utviklingsplaner</a:t>
            </a:r>
            <a:endParaRPr lang="nb-NO" dirty="0"/>
          </a:p>
          <a:p>
            <a:r>
              <a:rPr lang="nb-NO" dirty="0" smtClean="0"/>
              <a:t>Nye funksjoner dekker i større grad våre behov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337" y="2430189"/>
            <a:ext cx="377790" cy="382183"/>
          </a:xfrm>
          <a:prstGeom prst="rect">
            <a:avLst/>
          </a:prstGeom>
        </p:spPr>
      </p:pic>
      <p:pic>
        <p:nvPicPr>
          <p:cNvPr id="1026" name="Picture 2" descr="https://medusaforvaltning.no/wp-content/uploads/2021/05/del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13" y="1360140"/>
            <a:ext cx="572683" cy="50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6882640" y="855805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u="sng" dirty="0" smtClean="0"/>
              <a:t>Gir oss:</a:t>
            </a:r>
            <a:endParaRPr lang="nb-NO" u="sng" dirty="0"/>
          </a:p>
        </p:txBody>
      </p:sp>
      <p:pic>
        <p:nvPicPr>
          <p:cNvPr id="1028" name="Picture 4" descr="https://medusaforvaltning.no/wp-content/uploads/2021/05/innova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37" y="4307321"/>
            <a:ext cx="467633" cy="4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usaforvaltning.no/wp-content/uploads/2021/05/fremtiden-1024x10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37" y="3297650"/>
            <a:ext cx="567801" cy="56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6" y="148069"/>
            <a:ext cx="3584157" cy="93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5395" y="144062"/>
            <a:ext cx="10515600" cy="76698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Hvilke HF er på</a:t>
            </a:r>
            <a:br>
              <a:rPr lang="nb-NO" dirty="0" smtClean="0"/>
            </a:br>
            <a:r>
              <a:rPr lang="nb-NO" dirty="0" smtClean="0"/>
              <a:t>nasjonal Medusa?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8861613" y="4049905"/>
            <a:ext cx="1721906" cy="1604199"/>
          </a:xfrm>
          <a:prstGeom prst="rect">
            <a:avLst/>
          </a:prstGeom>
          <a:solidFill>
            <a:srgbClr val="6FCACF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sz="1600" u="sng" dirty="0" smtClean="0">
                <a:solidFill>
                  <a:schemeClr val="tx1"/>
                </a:solidFill>
              </a:rPr>
              <a:t>Gjenstår: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1"/>
                </a:solidFill>
              </a:rPr>
              <a:t>Telemark</a:t>
            </a:r>
            <a:endParaRPr lang="nb-NO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1"/>
                </a:solidFill>
              </a:rPr>
              <a:t>Sørlandet</a:t>
            </a:r>
            <a:endParaRPr lang="nb-NO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1"/>
                </a:solidFill>
              </a:rPr>
              <a:t>OUS BHM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chemeClr val="tx1"/>
                </a:solidFill>
              </a:rPr>
              <a:t>Østfold MTA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chemeClr val="tx1"/>
                </a:solidFill>
              </a:rPr>
              <a:t>Vestre Viken</a:t>
            </a:r>
            <a:endParaRPr lang="nb-NO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thherl\Pictures\Norgeskart%20helseregioner_Merete%20Berg%20Tor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46" y="302884"/>
            <a:ext cx="4145520" cy="55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7965166" y="451345"/>
            <a:ext cx="2615729" cy="628288"/>
          </a:xfrm>
          <a:prstGeom prst="rect">
            <a:avLst/>
          </a:prstGeom>
          <a:solidFill>
            <a:srgbClr val="00B0F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b-NO" u="sng" dirty="0" smtClean="0">
                <a:solidFill>
                  <a:schemeClr val="tx1"/>
                </a:solidFill>
              </a:rPr>
              <a:t>Gjenstår: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Nordlandssykehuset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882" y="1804685"/>
            <a:ext cx="3493985" cy="244579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656" y="1153197"/>
            <a:ext cx="2857500" cy="31432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906" y="2444333"/>
            <a:ext cx="2857500" cy="28575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195" y="3672197"/>
            <a:ext cx="1952892" cy="240857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094" y="3531653"/>
            <a:ext cx="2556720" cy="29828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750" y="3178998"/>
            <a:ext cx="2427398" cy="29128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426" y="4035558"/>
            <a:ext cx="1523316" cy="309741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5426" y="5080743"/>
            <a:ext cx="1591045" cy="312906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6094" y="4529598"/>
            <a:ext cx="2005999" cy="367766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4642" y="5441923"/>
            <a:ext cx="1878224" cy="325559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4595" y="4933377"/>
            <a:ext cx="1470092" cy="303819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77046" y="4576122"/>
            <a:ext cx="2857500" cy="276225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70184" y="4049905"/>
            <a:ext cx="1854040" cy="401709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62398" y="5568679"/>
            <a:ext cx="2229295" cy="297239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40676" y="5298871"/>
            <a:ext cx="1996064" cy="2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vrundet rektangel 25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Nasjonal database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5395" y="144062"/>
            <a:ext cx="10515600" cy="766989"/>
          </a:xfrm>
        </p:spPr>
        <p:txBody>
          <a:bodyPr>
            <a:normAutofit/>
          </a:bodyPr>
          <a:lstStyle/>
          <a:p>
            <a:r>
              <a:rPr lang="nb-NO" dirty="0" smtClean="0"/>
              <a:t>Fellesdatabase åpnet </a:t>
            </a:r>
            <a:r>
              <a:rPr lang="nb-NO" dirty="0"/>
              <a:t>i 2021</a:t>
            </a:r>
          </a:p>
        </p:txBody>
      </p:sp>
      <p:sp>
        <p:nvSpPr>
          <p:cNvPr id="42" name="Plassholder for innhold 2"/>
          <p:cNvSpPr>
            <a:spLocks noGrp="1"/>
          </p:cNvSpPr>
          <p:nvPr>
            <p:ph idx="1"/>
          </p:nvPr>
        </p:nvSpPr>
        <p:spPr>
          <a:xfrm>
            <a:off x="227058" y="1028061"/>
            <a:ext cx="4238211" cy="4709350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 smtClean="0"/>
              <a:t>Hovedgevinster</a:t>
            </a:r>
          </a:p>
          <a:p>
            <a:r>
              <a:rPr lang="nb-NO" sz="2000" dirty="0"/>
              <a:t>Tilgang til servicehistorikk, søke på feil og løsninger</a:t>
            </a:r>
          </a:p>
          <a:p>
            <a:r>
              <a:rPr lang="nb-NO" sz="2000" dirty="0"/>
              <a:t>Optimalisere PV-planer, intervall og innhold</a:t>
            </a:r>
          </a:p>
          <a:p>
            <a:r>
              <a:rPr lang="nb-NO" sz="2000" dirty="0" smtClean="0"/>
              <a:t>Sammenlikne ressursbruk </a:t>
            </a:r>
            <a:r>
              <a:rPr lang="nb-NO" sz="2000" dirty="0"/>
              <a:t>på drift og vedlikehold</a:t>
            </a:r>
          </a:p>
          <a:p>
            <a:r>
              <a:rPr lang="nb-NO" sz="2000" dirty="0" smtClean="0"/>
              <a:t>Sammenlikne </a:t>
            </a:r>
            <a:r>
              <a:rPr lang="nb-NO" sz="2000" dirty="0"/>
              <a:t>risikovurdering på samme type utstyr </a:t>
            </a:r>
          </a:p>
          <a:p>
            <a:r>
              <a:rPr lang="nb-NO" sz="2000" dirty="0" smtClean="0"/>
              <a:t>Levetid </a:t>
            </a:r>
            <a:r>
              <a:rPr lang="nb-NO" sz="2000" dirty="0"/>
              <a:t>på utstyr, kassasjonsårsak</a:t>
            </a:r>
          </a:p>
          <a:p>
            <a:r>
              <a:rPr lang="nb-NO" sz="2000" dirty="0"/>
              <a:t>U</a:t>
            </a:r>
            <a:r>
              <a:rPr lang="nb-NO" sz="2000" dirty="0" smtClean="0"/>
              <a:t>tstyrsoversikt i beredskapssammenheng</a:t>
            </a:r>
          </a:p>
          <a:p>
            <a:r>
              <a:rPr lang="nb-NO" sz="2000" dirty="0" smtClean="0"/>
              <a:t>Økt datakvalitet</a:t>
            </a:r>
          </a:p>
        </p:txBody>
      </p:sp>
      <p:pic>
        <p:nvPicPr>
          <p:cNvPr id="1026" name="Picture 2" descr="C:\Users\thherl\Pictures\Norgeskart%20helseregioner_Merete%20Berg%20Tor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46" y="302884"/>
            <a:ext cx="4145520" cy="55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005" y="1575655"/>
            <a:ext cx="2651990" cy="370668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731820" y="398662"/>
            <a:ext cx="4041405" cy="5327213"/>
            <a:chOff x="7731820" y="398662"/>
            <a:chExt cx="4041405" cy="5327213"/>
          </a:xfrm>
        </p:grpSpPr>
        <p:sp>
          <p:nvSpPr>
            <p:cNvPr id="39" name="TekstSylinder 38"/>
            <p:cNvSpPr txBox="1"/>
            <p:nvPr/>
          </p:nvSpPr>
          <p:spPr>
            <a:xfrm>
              <a:off x="8139458" y="1480917"/>
              <a:ext cx="561051" cy="348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Filter</a:t>
              </a:r>
              <a:endParaRPr lang="nb-NO" sz="1400" dirty="0"/>
            </a:p>
          </p:txBody>
        </p:sp>
        <p:sp>
          <p:nvSpPr>
            <p:cNvPr id="27" name="Rektangel 26"/>
            <p:cNvSpPr/>
            <p:nvPr/>
          </p:nvSpPr>
          <p:spPr>
            <a:xfrm>
              <a:off x="7965166" y="398662"/>
              <a:ext cx="3808059" cy="532721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8" name="Pil venstre 27"/>
            <p:cNvSpPr/>
            <p:nvPr/>
          </p:nvSpPr>
          <p:spPr>
            <a:xfrm>
              <a:off x="8160386" y="2056619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Pil venstre 28"/>
            <p:cNvSpPr/>
            <p:nvPr/>
          </p:nvSpPr>
          <p:spPr>
            <a:xfrm>
              <a:off x="8160386" y="2712455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Pil venstre 29"/>
            <p:cNvSpPr/>
            <p:nvPr/>
          </p:nvSpPr>
          <p:spPr>
            <a:xfrm>
              <a:off x="8160386" y="3436464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Pil venstre 30"/>
            <p:cNvSpPr/>
            <p:nvPr/>
          </p:nvSpPr>
          <p:spPr>
            <a:xfrm>
              <a:off x="8160386" y="4160568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2" name="Pil venstre 31"/>
            <p:cNvSpPr/>
            <p:nvPr/>
          </p:nvSpPr>
          <p:spPr>
            <a:xfrm>
              <a:off x="8165943" y="4873180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Data 6"/>
            <p:cNvSpPr/>
            <p:nvPr/>
          </p:nvSpPr>
          <p:spPr>
            <a:xfrm rot="10800000">
              <a:off x="8156298" y="1748840"/>
              <a:ext cx="456417" cy="3753149"/>
            </a:xfrm>
            <a:prstGeom prst="flowChartInputOutput">
              <a:avLst/>
            </a:prstGeom>
            <a:pattFill prst="dashHorz">
              <a:fgClr>
                <a:srgbClr val="F9ADA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Magnetplate 33"/>
            <p:cNvSpPr/>
            <p:nvPr/>
          </p:nvSpPr>
          <p:spPr>
            <a:xfrm>
              <a:off x="8766594" y="1857428"/>
              <a:ext cx="385712" cy="645211"/>
            </a:xfrm>
            <a:prstGeom prst="flowChartMagneticDisk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HF</a:t>
              </a:r>
              <a:endParaRPr lang="nb-NO" dirty="0" smtClean="0"/>
            </a:p>
          </p:txBody>
        </p:sp>
        <p:sp>
          <p:nvSpPr>
            <p:cNvPr id="35" name="Magnetplate 34"/>
            <p:cNvSpPr/>
            <p:nvPr/>
          </p:nvSpPr>
          <p:spPr>
            <a:xfrm>
              <a:off x="8768863" y="2575844"/>
              <a:ext cx="385712" cy="645211"/>
            </a:xfrm>
            <a:prstGeom prst="flowChartMagneticDisk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HF</a:t>
              </a:r>
              <a:endParaRPr lang="nb-NO" dirty="0" smtClean="0"/>
            </a:p>
          </p:txBody>
        </p:sp>
        <p:sp>
          <p:nvSpPr>
            <p:cNvPr id="36" name="Magnetplate 35"/>
            <p:cNvSpPr/>
            <p:nvPr/>
          </p:nvSpPr>
          <p:spPr>
            <a:xfrm>
              <a:off x="8773360" y="3302811"/>
              <a:ext cx="385712" cy="645211"/>
            </a:xfrm>
            <a:prstGeom prst="flowChartMagneticDisk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HF</a:t>
              </a:r>
              <a:endParaRPr lang="nb-NO" dirty="0" smtClean="0"/>
            </a:p>
          </p:txBody>
        </p:sp>
        <p:sp>
          <p:nvSpPr>
            <p:cNvPr id="37" name="Magnetplate 36"/>
            <p:cNvSpPr/>
            <p:nvPr/>
          </p:nvSpPr>
          <p:spPr>
            <a:xfrm>
              <a:off x="8773360" y="4026184"/>
              <a:ext cx="385712" cy="645211"/>
            </a:xfrm>
            <a:prstGeom prst="flowChartMagneticDisk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HF</a:t>
              </a:r>
              <a:endParaRPr lang="nb-NO" dirty="0" smtClean="0"/>
            </a:p>
          </p:txBody>
        </p:sp>
        <p:sp>
          <p:nvSpPr>
            <p:cNvPr id="38" name="Magnetplate 37"/>
            <p:cNvSpPr/>
            <p:nvPr/>
          </p:nvSpPr>
          <p:spPr>
            <a:xfrm>
              <a:off x="8773360" y="4739525"/>
              <a:ext cx="385712" cy="645211"/>
            </a:xfrm>
            <a:prstGeom prst="flowChartMagneticDisk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400" dirty="0" smtClean="0"/>
                <a:t>HF</a:t>
              </a:r>
              <a:endParaRPr lang="nb-NO" dirty="0" smtClean="0"/>
            </a:p>
          </p:txBody>
        </p:sp>
        <p:sp>
          <p:nvSpPr>
            <p:cNvPr id="22" name="Pil venstre 21"/>
            <p:cNvSpPr/>
            <p:nvPr/>
          </p:nvSpPr>
          <p:spPr>
            <a:xfrm>
              <a:off x="7731820" y="2056619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Pil venstre 22"/>
            <p:cNvSpPr/>
            <p:nvPr/>
          </p:nvSpPr>
          <p:spPr>
            <a:xfrm>
              <a:off x="7731820" y="2712455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4" name="Pil venstre 23"/>
            <p:cNvSpPr/>
            <p:nvPr/>
          </p:nvSpPr>
          <p:spPr>
            <a:xfrm>
              <a:off x="7731820" y="3436464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5" name="Pil venstre 24"/>
            <p:cNvSpPr/>
            <p:nvPr/>
          </p:nvSpPr>
          <p:spPr>
            <a:xfrm>
              <a:off x="7731820" y="4160568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Pil venstre 42"/>
            <p:cNvSpPr/>
            <p:nvPr/>
          </p:nvSpPr>
          <p:spPr>
            <a:xfrm>
              <a:off x="7737377" y="4873180"/>
              <a:ext cx="608477" cy="37790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Rektangel 39"/>
            <p:cNvSpPr/>
            <p:nvPr/>
          </p:nvSpPr>
          <p:spPr>
            <a:xfrm>
              <a:off x="9461948" y="947144"/>
              <a:ext cx="2308573" cy="461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b-NO" sz="1400" b="1" dirty="0" smtClean="0">
                  <a:solidFill>
                    <a:srgbClr val="FF0000"/>
                  </a:solidFill>
                </a:rPr>
                <a:t>Deles IKKE: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Pasientinformasjon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Enhver sensitiv </a:t>
              </a:r>
              <a:r>
                <a:rPr lang="nb-NO" sz="1400" dirty="0"/>
                <a:t>informasjon, priser, </a:t>
              </a:r>
              <a:r>
                <a:rPr lang="nb-NO" sz="1400" dirty="0" smtClean="0"/>
                <a:t>kostnader </a:t>
              </a:r>
              <a:r>
                <a:rPr lang="nb-NO" sz="1400" dirty="0"/>
                <a:t>og </a:t>
              </a:r>
              <a:r>
                <a:rPr lang="nb-NO" sz="1400" dirty="0" smtClean="0"/>
                <a:t>signaturer</a:t>
              </a:r>
            </a:p>
            <a:p>
              <a:endParaRPr lang="nb-NO" sz="1400" dirty="0"/>
            </a:p>
            <a:p>
              <a:r>
                <a:rPr lang="nb-NO" sz="1400" b="1" dirty="0" smtClean="0">
                  <a:solidFill>
                    <a:srgbClr val="00B050"/>
                  </a:solidFill>
                </a:rPr>
                <a:t>Deles: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Utstyr med NKKN-kode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Arbeidsordre-historikk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PV / planlagt vedlikehold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Eksterne avtaler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Varer / reservedeler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Enkelte dokumenttyper</a:t>
              </a:r>
            </a:p>
            <a:p>
              <a:endParaRPr lang="nb-NO" sz="1400" dirty="0" smtClean="0"/>
            </a:p>
            <a:p>
              <a:r>
                <a:rPr lang="nb-NO" sz="1400" b="1" dirty="0" smtClean="0">
                  <a:solidFill>
                    <a:srgbClr val="004A92"/>
                  </a:solidFill>
                </a:rPr>
                <a:t>Hvem har tilgang?</a:t>
              </a:r>
              <a:endParaRPr lang="nb-NO" sz="1400" b="1" dirty="0">
                <a:solidFill>
                  <a:srgbClr val="004A92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Alle med brukertilgang i lokal Medusa</a:t>
              </a:r>
              <a:endParaRPr lang="nb-NO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err="1" smtClean="0"/>
                <a:t>Kundeweb</a:t>
              </a:r>
              <a:r>
                <a:rPr lang="nb-NO" sz="1400" dirty="0" smtClean="0"/>
                <a:t>-brukere har IKKE tilgang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sz="1400" dirty="0" smtClean="0"/>
                <a:t>Kun LES</a:t>
              </a:r>
              <a:endParaRPr lang="nb-NO" sz="1400" dirty="0"/>
            </a:p>
            <a:p>
              <a:endParaRPr lang="nb-NO" sz="1400" dirty="0" smtClean="0"/>
            </a:p>
          </p:txBody>
        </p:sp>
        <p:sp>
          <p:nvSpPr>
            <p:cNvPr id="41" name="TekstSylinder 40"/>
            <p:cNvSpPr txBox="1"/>
            <p:nvPr/>
          </p:nvSpPr>
          <p:spPr>
            <a:xfrm>
              <a:off x="7993162" y="417780"/>
              <a:ext cx="33210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God kontroll på hva som deles</a:t>
              </a:r>
              <a:endParaRPr lang="nb-NO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3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344" y="297629"/>
            <a:ext cx="10515600" cy="769172"/>
          </a:xfrm>
        </p:spPr>
        <p:txBody>
          <a:bodyPr>
            <a:normAutofit fontScale="90000"/>
          </a:bodyPr>
          <a:lstStyle/>
          <a:p>
            <a:r>
              <a:rPr lang="nb-NO" dirty="0"/>
              <a:t>Alt tilgjengelig fra søkebildet i egen </a:t>
            </a:r>
            <a:r>
              <a:rPr lang="nb-NO" dirty="0" smtClean="0"/>
              <a:t>Medusa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278" t="13660" r="32362" b="28823"/>
          <a:stretch/>
        </p:blipFill>
        <p:spPr>
          <a:xfrm>
            <a:off x="2129515" y="2061750"/>
            <a:ext cx="6653258" cy="3017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il ned 4"/>
          <p:cNvSpPr/>
          <p:nvPr/>
        </p:nvSpPr>
        <p:spPr>
          <a:xfrm>
            <a:off x="5300127" y="1741254"/>
            <a:ext cx="484632" cy="64099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Avrundet rektangel 5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Nasjonal database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20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66192"/>
            <a:ext cx="10515600" cy="814195"/>
          </a:xfrm>
        </p:spPr>
        <p:txBody>
          <a:bodyPr>
            <a:normAutofit/>
          </a:bodyPr>
          <a:lstStyle/>
          <a:p>
            <a:r>
              <a:rPr lang="nb-NO" dirty="0" smtClean="0"/>
              <a:t>Eksempel 1: Feilkode på utstyr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8187" y="921521"/>
            <a:ext cx="11131609" cy="53126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Søk på </a:t>
            </a:r>
            <a:r>
              <a:rPr lang="nb-NO" dirty="0"/>
              <a:t>en konkret </a:t>
            </a:r>
            <a:r>
              <a:rPr lang="nb-NO" dirty="0" smtClean="0"/>
              <a:t>feilkode «374» </a:t>
            </a:r>
            <a:r>
              <a:rPr lang="nb-NO" dirty="0"/>
              <a:t>på en </a:t>
            </a:r>
            <a:r>
              <a:rPr lang="nb-NO" dirty="0" smtClean="0"/>
              <a:t>Neoventa </a:t>
            </a:r>
            <a:r>
              <a:rPr lang="nb-NO" dirty="0" err="1" smtClean="0"/>
              <a:t>kardiotokograf</a:t>
            </a:r>
            <a:r>
              <a:rPr lang="nb-NO" dirty="0" smtClean="0"/>
              <a:t> </a:t>
            </a:r>
            <a:r>
              <a:rPr lang="nb-NO" dirty="0"/>
              <a:t>CTG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Nasjonal database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553"/>
            <a:ext cx="12158641" cy="408092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133743" y="1452785"/>
            <a:ext cx="8070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Kun åtte </a:t>
            </a:r>
            <a:r>
              <a:rPr lang="nb-NO" dirty="0"/>
              <a:t>treff, men </a:t>
            </a:r>
            <a:r>
              <a:rPr lang="nb-NO" dirty="0" smtClean="0"/>
              <a:t>man </a:t>
            </a:r>
            <a:r>
              <a:rPr lang="nb-NO" dirty="0"/>
              <a:t>ser </a:t>
            </a:r>
            <a:r>
              <a:rPr lang="nb-NO" dirty="0" smtClean="0"/>
              <a:t>raskt </a:t>
            </a:r>
            <a:r>
              <a:rPr lang="nb-NO" dirty="0"/>
              <a:t>en konkret årsak og løsning </a:t>
            </a:r>
            <a:r>
              <a:rPr lang="nb-NO" dirty="0" smtClean="0"/>
              <a:t>-&gt; </a:t>
            </a:r>
            <a:r>
              <a:rPr lang="nb-NO" dirty="0"/>
              <a:t>defekt kondensator.</a:t>
            </a:r>
          </a:p>
        </p:txBody>
      </p:sp>
    </p:spTree>
    <p:extLst>
      <p:ext uri="{BB962C8B-B14F-4D97-AF65-F5344CB8AC3E}">
        <p14:creationId xmlns:p14="http://schemas.microsoft.com/office/powerpoint/2010/main" val="33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151" y="107326"/>
            <a:ext cx="10515600" cy="814195"/>
          </a:xfrm>
        </p:spPr>
        <p:txBody>
          <a:bodyPr>
            <a:normAutofit/>
          </a:bodyPr>
          <a:lstStyle/>
          <a:p>
            <a:r>
              <a:rPr lang="nb-NO" dirty="0" smtClean="0"/>
              <a:t>Eksempel 2: Feiltype «Produktsvakhet»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7702" y="1432861"/>
            <a:ext cx="3352330" cy="3002406"/>
          </a:xfrm>
        </p:spPr>
        <p:txBody>
          <a:bodyPr>
            <a:normAutofit/>
          </a:bodyPr>
          <a:lstStyle/>
          <a:p>
            <a:r>
              <a:rPr lang="nb-NO" dirty="0" smtClean="0"/>
              <a:t>Søk på alle modeller gir 3234 treff</a:t>
            </a:r>
          </a:p>
          <a:p>
            <a:r>
              <a:rPr lang="nb-NO" dirty="0" smtClean="0"/>
              <a:t>Her kan man begrense søk til enkelte modeller</a:t>
            </a:r>
          </a:p>
          <a:p>
            <a:endParaRPr lang="nb-NO" dirty="0"/>
          </a:p>
        </p:txBody>
      </p:sp>
      <p:sp>
        <p:nvSpPr>
          <p:cNvPr id="5" name="Avrundet rektangel 4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Nasjonal database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146" y="1329002"/>
            <a:ext cx="8525854" cy="45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66192"/>
            <a:ext cx="9695543" cy="814195"/>
          </a:xfrm>
        </p:spPr>
        <p:txBody>
          <a:bodyPr>
            <a:normAutofit/>
          </a:bodyPr>
          <a:lstStyle/>
          <a:p>
            <a:r>
              <a:rPr lang="nb-NO" dirty="0" smtClean="0"/>
              <a:t>Eksempel 3: Sammenlikne PV intervall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8187" y="921521"/>
            <a:ext cx="11131609" cy="113801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Vedlikeholdsplan for pumpen «</a:t>
            </a:r>
            <a:r>
              <a:rPr lang="nb-NO" dirty="0" err="1" smtClean="0"/>
              <a:t>Infusomat</a:t>
            </a:r>
            <a:r>
              <a:rPr lang="nb-NO" dirty="0" smtClean="0"/>
              <a:t> Space» </a:t>
            </a:r>
            <a:r>
              <a:rPr lang="nb-NO" dirty="0"/>
              <a:t>fra B. </a:t>
            </a:r>
            <a:r>
              <a:rPr lang="nb-NO" dirty="0" smtClean="0"/>
              <a:t>Braun.</a:t>
            </a:r>
          </a:p>
          <a:p>
            <a:pPr marL="0" indent="0">
              <a:buNone/>
            </a:pPr>
            <a:r>
              <a:rPr lang="nb-NO" dirty="0" smtClean="0"/>
              <a:t>List alle PV-er som dreier seg om batteribytte (filtrer på «batteri»)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10157011" y="107326"/>
            <a:ext cx="1945341" cy="58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Nasjonal database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7" y="2056804"/>
            <a:ext cx="10344150" cy="191452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87" y="3971329"/>
            <a:ext cx="10344150" cy="79080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87" y="4769377"/>
            <a:ext cx="10203678" cy="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S - Overord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.pptx" id="{5E02342F-8BE3-4F5F-92B6-B7D164680CC6}" vid="{3B3EEA81-5EA5-4521-BF24-6AB63058D9A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</Template>
  <TotalTime>0</TotalTime>
  <Words>844</Words>
  <Application>Microsoft Office PowerPoint</Application>
  <PresentationFormat>Widescreen</PresentationFormat>
  <Paragraphs>267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OUS - Overordnet</vt:lpstr>
      <vt:lpstr>Nasjonal forvaltning av Medusa</vt:lpstr>
      <vt:lpstr>Ca. 1 mill. registrerte MTU i offentlige sykehus</vt:lpstr>
      <vt:lpstr>Hovedoppgavene til </vt:lpstr>
      <vt:lpstr>Hvilke HF er på nasjonal Medusa?</vt:lpstr>
      <vt:lpstr>Fellesdatabase åpnet i 2021</vt:lpstr>
      <vt:lpstr>Alt tilgjengelig fra søkebildet i egen Medusa </vt:lpstr>
      <vt:lpstr>Eksempel 1: Feilkode på utstyr</vt:lpstr>
      <vt:lpstr>Eksempel 2: Feiltype «Produktsvakhet»</vt:lpstr>
      <vt:lpstr>Eksempel 3: Sammenlikne PV intervall </vt:lpstr>
      <vt:lpstr>Webinar fellesdatabase</vt:lpstr>
      <vt:lpstr>Norsk Klassifisering, Koding og Nomenklatur </vt:lpstr>
      <vt:lpstr>Fremtidens nomenklatur</vt:lpstr>
      <vt:lpstr>Det langsiktige målet  «Ett felles skandinavisk nomenklatur og kodeverk for medisinsk utstyr som ivaretar både norske og skandinaviske behov»</vt:lpstr>
      <vt:lpstr>Innovasjon og utvikling av Medusa</vt:lpstr>
      <vt:lpstr>Opplæring og informasjon</vt:lpstr>
      <vt:lpstr>Organisering, Nasjonal Medusa</vt:lpstr>
      <vt:lpstr>Nasjonalt forvaltningsråd for MTA og BHM</vt:lpstr>
      <vt:lpstr>Hindrer ikke lokalt eierskap og forvaltning</vt:lpstr>
      <vt:lpstr>medusaforvaltning.no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2019-04-07T18:32:47Z</dcterms:created>
  <dcterms:modified xsi:type="dcterms:W3CDTF">2022-06-17T12:01:56Z</dcterms:modified>
</cp:coreProperties>
</file>