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3" r:id="rId2"/>
  </p:sldMasterIdLst>
  <p:notesMasterIdLst>
    <p:notesMasterId r:id="rId32"/>
  </p:notesMasterIdLst>
  <p:handoutMasterIdLst>
    <p:handoutMasterId r:id="rId33"/>
  </p:handoutMasterIdLst>
  <p:sldIdLst>
    <p:sldId id="280" r:id="rId3"/>
    <p:sldId id="392" r:id="rId4"/>
    <p:sldId id="415" r:id="rId5"/>
    <p:sldId id="414" r:id="rId6"/>
    <p:sldId id="416" r:id="rId7"/>
    <p:sldId id="428" r:id="rId8"/>
    <p:sldId id="413" r:id="rId9"/>
    <p:sldId id="418" r:id="rId10"/>
    <p:sldId id="423" r:id="rId11"/>
    <p:sldId id="405" r:id="rId12"/>
    <p:sldId id="408" r:id="rId13"/>
    <p:sldId id="411" r:id="rId14"/>
    <p:sldId id="427" r:id="rId15"/>
    <p:sldId id="397" r:id="rId16"/>
    <p:sldId id="403" r:id="rId17"/>
    <p:sldId id="422" r:id="rId18"/>
    <p:sldId id="417" r:id="rId19"/>
    <p:sldId id="400" r:id="rId20"/>
    <p:sldId id="424" r:id="rId21"/>
    <p:sldId id="425" r:id="rId22"/>
    <p:sldId id="421" r:id="rId23"/>
    <p:sldId id="382" r:id="rId24"/>
    <p:sldId id="399" r:id="rId25"/>
    <p:sldId id="381" r:id="rId26"/>
    <p:sldId id="384" r:id="rId27"/>
    <p:sldId id="385" r:id="rId28"/>
    <p:sldId id="406" r:id="rId29"/>
    <p:sldId id="420" r:id="rId30"/>
    <p:sldId id="407" r:id="rId3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7"/>
    <a:srgbClr val="004A93"/>
    <a:srgbClr val="AFCA0B"/>
    <a:srgbClr val="004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79592" autoAdjust="0"/>
  </p:normalViewPr>
  <p:slideViewPr>
    <p:cSldViewPr snapToGrid="0">
      <p:cViewPr varScale="1">
        <p:scale>
          <a:sx n="104" d="100"/>
          <a:sy n="104" d="100"/>
        </p:scale>
        <p:origin x="744" y="114"/>
      </p:cViewPr>
      <p:guideLst>
        <p:guide orient="horz" pos="2160"/>
        <p:guide pos="3840"/>
      </p:guideLst>
    </p:cSldViewPr>
  </p:slideViewPr>
  <p:outlineViewPr>
    <p:cViewPr>
      <p:scale>
        <a:sx n="33" d="100"/>
        <a:sy n="33" d="100"/>
      </p:scale>
      <p:origin x="0" y="3720"/>
    </p:cViewPr>
  </p:outlineViewPr>
  <p:notesTextViewPr>
    <p:cViewPr>
      <p:scale>
        <a:sx n="3" d="2"/>
        <a:sy n="3" d="2"/>
      </p:scale>
      <p:origin x="0" y="0"/>
    </p:cViewPr>
  </p:notesTextViewPr>
  <p:sorterViewPr>
    <p:cViewPr>
      <p:scale>
        <a:sx n="100" d="100"/>
        <a:sy n="100" d="100"/>
      </p:scale>
      <p:origin x="0" y="5126"/>
    </p:cViewPr>
  </p:sorterViewPr>
  <p:notesViewPr>
    <p:cSldViewPr snapToGrid="0">
      <p:cViewPr varScale="1">
        <p:scale>
          <a:sx n="123" d="100"/>
          <a:sy n="123" d="100"/>
        </p:scale>
        <p:origin x="76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E7CC5-557C-47DE-9974-4107EE8EA879}" type="doc">
      <dgm:prSet loTypeId="urn:microsoft.com/office/officeart/2005/8/layout/process1" loCatId="process" qsTypeId="urn:microsoft.com/office/officeart/2005/8/quickstyle/simple1" qsCatId="simple" csTypeId="urn:microsoft.com/office/officeart/2005/8/colors/accent1_2" csCatId="accent1" phldr="1"/>
      <dgm:spPr/>
    </dgm:pt>
    <dgm:pt modelId="{0F584A04-15AB-422B-A20F-9E2402A331B8}">
      <dgm:prSet phldrT="[Tekst]"/>
      <dgm:spPr/>
      <dgm:t>
        <a:bodyPr/>
        <a:lstStyle/>
        <a:p>
          <a:r>
            <a:rPr lang="nb-NO" dirty="0" smtClean="0"/>
            <a:t>Bruker</a:t>
          </a:r>
          <a:endParaRPr lang="nb-NO" dirty="0"/>
        </a:p>
      </dgm:t>
    </dgm:pt>
    <dgm:pt modelId="{437811BC-B514-4D5A-BB8A-65C763EB6690}" type="parTrans" cxnId="{85A09705-64DA-4A03-913A-3E09B60E2DCE}">
      <dgm:prSet/>
      <dgm:spPr/>
      <dgm:t>
        <a:bodyPr/>
        <a:lstStyle/>
        <a:p>
          <a:endParaRPr lang="nb-NO"/>
        </a:p>
      </dgm:t>
    </dgm:pt>
    <dgm:pt modelId="{82D14A7C-D2BC-4CF8-AFF2-8DEDF2D22994}" type="sibTrans" cxnId="{85A09705-64DA-4A03-913A-3E09B60E2DCE}">
      <dgm:prSet/>
      <dgm:spPr/>
      <dgm:t>
        <a:bodyPr/>
        <a:lstStyle/>
        <a:p>
          <a:endParaRPr lang="nb-NO"/>
        </a:p>
      </dgm:t>
    </dgm:pt>
    <dgm:pt modelId="{FAC54C7E-9FFE-453A-BC28-914EDC95A8EA}">
      <dgm:prSet phldrT="[Tekst]"/>
      <dgm:spPr/>
      <dgm:t>
        <a:bodyPr/>
        <a:lstStyle/>
        <a:p>
          <a:r>
            <a:rPr lang="nb-NO" dirty="0" smtClean="0"/>
            <a:t>Regionalt FVR</a:t>
          </a:r>
          <a:endParaRPr lang="nb-NO" dirty="0"/>
        </a:p>
      </dgm:t>
    </dgm:pt>
    <dgm:pt modelId="{A88468C8-91B0-4D15-B9CA-FDD986210D0D}" type="parTrans" cxnId="{7B3FEA6C-EFC6-4472-8FD9-DB4CA41D44DC}">
      <dgm:prSet/>
      <dgm:spPr/>
      <dgm:t>
        <a:bodyPr/>
        <a:lstStyle/>
        <a:p>
          <a:endParaRPr lang="nb-NO"/>
        </a:p>
      </dgm:t>
    </dgm:pt>
    <dgm:pt modelId="{C4857F14-BB51-4BD0-9E54-93CB0B522EE5}" type="sibTrans" cxnId="{7B3FEA6C-EFC6-4472-8FD9-DB4CA41D44DC}">
      <dgm:prSet/>
      <dgm:spPr/>
      <dgm:t>
        <a:bodyPr/>
        <a:lstStyle/>
        <a:p>
          <a:endParaRPr lang="nb-NO"/>
        </a:p>
      </dgm:t>
    </dgm:pt>
    <dgm:pt modelId="{93A192A0-67DF-41FE-A472-C19B4D051459}">
      <dgm:prSet phldrT="[Tekst]"/>
      <dgm:spPr/>
      <dgm:t>
        <a:bodyPr/>
        <a:lstStyle/>
        <a:p>
          <a:r>
            <a:rPr lang="nb-NO" dirty="0" smtClean="0"/>
            <a:t>FVR/BHM/ Innovasjon</a:t>
          </a:r>
          <a:endParaRPr lang="nb-NO" dirty="0"/>
        </a:p>
      </dgm:t>
    </dgm:pt>
    <dgm:pt modelId="{4C251D1E-FA33-4C15-BF16-F038E0B9C04D}" type="parTrans" cxnId="{864CB551-0001-47FE-89AD-C18E3EDA405E}">
      <dgm:prSet/>
      <dgm:spPr/>
      <dgm:t>
        <a:bodyPr/>
        <a:lstStyle/>
        <a:p>
          <a:endParaRPr lang="nb-NO"/>
        </a:p>
      </dgm:t>
    </dgm:pt>
    <dgm:pt modelId="{E230DA24-B10E-4A8D-A825-6E539C1F0432}" type="sibTrans" cxnId="{864CB551-0001-47FE-89AD-C18E3EDA405E}">
      <dgm:prSet/>
      <dgm:spPr/>
      <dgm:t>
        <a:bodyPr/>
        <a:lstStyle/>
        <a:p>
          <a:endParaRPr lang="nb-NO"/>
        </a:p>
      </dgm:t>
    </dgm:pt>
    <dgm:pt modelId="{FCF36710-3B5C-4E01-9D20-8189257528A6}">
      <dgm:prSet/>
      <dgm:spPr/>
      <dgm:t>
        <a:bodyPr/>
        <a:lstStyle/>
        <a:p>
          <a:r>
            <a:rPr lang="nb-NO" dirty="0" smtClean="0"/>
            <a:t>Softpro</a:t>
          </a:r>
          <a:endParaRPr lang="nb-NO" dirty="0"/>
        </a:p>
      </dgm:t>
    </dgm:pt>
    <dgm:pt modelId="{B1BBAAAD-A285-4BC2-BC33-3F3CF82C024B}" type="parTrans" cxnId="{C97C3C15-C49E-4320-A395-09453A7057BD}">
      <dgm:prSet/>
      <dgm:spPr/>
      <dgm:t>
        <a:bodyPr/>
        <a:lstStyle/>
        <a:p>
          <a:endParaRPr lang="nb-NO"/>
        </a:p>
      </dgm:t>
    </dgm:pt>
    <dgm:pt modelId="{3208C8D1-6A4C-4D9D-8263-0D4F2016400C}" type="sibTrans" cxnId="{C97C3C15-C49E-4320-A395-09453A7057BD}">
      <dgm:prSet/>
      <dgm:spPr/>
      <dgm:t>
        <a:bodyPr/>
        <a:lstStyle/>
        <a:p>
          <a:endParaRPr lang="nb-NO"/>
        </a:p>
      </dgm:t>
    </dgm:pt>
    <dgm:pt modelId="{2C28C05F-7602-4E33-AC54-34F02D84F79B}" type="pres">
      <dgm:prSet presAssocID="{7CFE7CC5-557C-47DE-9974-4107EE8EA879}" presName="Name0" presStyleCnt="0">
        <dgm:presLayoutVars>
          <dgm:dir/>
          <dgm:resizeHandles val="exact"/>
        </dgm:presLayoutVars>
      </dgm:prSet>
      <dgm:spPr/>
    </dgm:pt>
    <dgm:pt modelId="{DEC58036-E1D6-472B-B980-B6CC519FA6BD}" type="pres">
      <dgm:prSet presAssocID="{0F584A04-15AB-422B-A20F-9E2402A331B8}" presName="node" presStyleLbl="node1" presStyleIdx="0" presStyleCnt="4">
        <dgm:presLayoutVars>
          <dgm:bulletEnabled val="1"/>
        </dgm:presLayoutVars>
      </dgm:prSet>
      <dgm:spPr/>
      <dgm:t>
        <a:bodyPr/>
        <a:lstStyle/>
        <a:p>
          <a:endParaRPr lang="nb-NO"/>
        </a:p>
      </dgm:t>
    </dgm:pt>
    <dgm:pt modelId="{B11EA256-82F0-436F-B916-E49260ED70B6}" type="pres">
      <dgm:prSet presAssocID="{82D14A7C-D2BC-4CF8-AFF2-8DEDF2D22994}" presName="sibTrans" presStyleLbl="sibTrans2D1" presStyleIdx="0" presStyleCnt="3"/>
      <dgm:spPr/>
      <dgm:t>
        <a:bodyPr/>
        <a:lstStyle/>
        <a:p>
          <a:endParaRPr lang="nb-NO"/>
        </a:p>
      </dgm:t>
    </dgm:pt>
    <dgm:pt modelId="{0544935C-8C60-41EC-BBCD-6C102F3DEB42}" type="pres">
      <dgm:prSet presAssocID="{82D14A7C-D2BC-4CF8-AFF2-8DEDF2D22994}" presName="connectorText" presStyleLbl="sibTrans2D1" presStyleIdx="0" presStyleCnt="3"/>
      <dgm:spPr/>
      <dgm:t>
        <a:bodyPr/>
        <a:lstStyle/>
        <a:p>
          <a:endParaRPr lang="nb-NO"/>
        </a:p>
      </dgm:t>
    </dgm:pt>
    <dgm:pt modelId="{E8CC7A1B-CBAB-4E66-AAED-2AC1B38E76D6}" type="pres">
      <dgm:prSet presAssocID="{FAC54C7E-9FFE-453A-BC28-914EDC95A8EA}" presName="node" presStyleLbl="node1" presStyleIdx="1" presStyleCnt="4">
        <dgm:presLayoutVars>
          <dgm:bulletEnabled val="1"/>
        </dgm:presLayoutVars>
      </dgm:prSet>
      <dgm:spPr/>
      <dgm:t>
        <a:bodyPr/>
        <a:lstStyle/>
        <a:p>
          <a:endParaRPr lang="nb-NO"/>
        </a:p>
      </dgm:t>
    </dgm:pt>
    <dgm:pt modelId="{35F17243-B302-4E43-B8C4-5C1EAC036AB2}" type="pres">
      <dgm:prSet presAssocID="{C4857F14-BB51-4BD0-9E54-93CB0B522EE5}" presName="sibTrans" presStyleLbl="sibTrans2D1" presStyleIdx="1" presStyleCnt="3"/>
      <dgm:spPr/>
      <dgm:t>
        <a:bodyPr/>
        <a:lstStyle/>
        <a:p>
          <a:endParaRPr lang="nb-NO"/>
        </a:p>
      </dgm:t>
    </dgm:pt>
    <dgm:pt modelId="{12BDA840-46AF-4442-A97A-41DE3D6E6316}" type="pres">
      <dgm:prSet presAssocID="{C4857F14-BB51-4BD0-9E54-93CB0B522EE5}" presName="connectorText" presStyleLbl="sibTrans2D1" presStyleIdx="1" presStyleCnt="3"/>
      <dgm:spPr/>
      <dgm:t>
        <a:bodyPr/>
        <a:lstStyle/>
        <a:p>
          <a:endParaRPr lang="nb-NO"/>
        </a:p>
      </dgm:t>
    </dgm:pt>
    <dgm:pt modelId="{F81BB341-319D-4D61-AE95-56988E97AC4E}" type="pres">
      <dgm:prSet presAssocID="{93A192A0-67DF-41FE-A472-C19B4D051459}" presName="node" presStyleLbl="node1" presStyleIdx="2" presStyleCnt="4">
        <dgm:presLayoutVars>
          <dgm:bulletEnabled val="1"/>
        </dgm:presLayoutVars>
      </dgm:prSet>
      <dgm:spPr/>
      <dgm:t>
        <a:bodyPr/>
        <a:lstStyle/>
        <a:p>
          <a:endParaRPr lang="nb-NO"/>
        </a:p>
      </dgm:t>
    </dgm:pt>
    <dgm:pt modelId="{FBA8C00C-7840-4C83-BEEF-08CD2CB8B4CB}" type="pres">
      <dgm:prSet presAssocID="{E230DA24-B10E-4A8D-A825-6E539C1F0432}" presName="sibTrans" presStyleLbl="sibTrans2D1" presStyleIdx="2" presStyleCnt="3"/>
      <dgm:spPr/>
      <dgm:t>
        <a:bodyPr/>
        <a:lstStyle/>
        <a:p>
          <a:endParaRPr lang="nb-NO"/>
        </a:p>
      </dgm:t>
    </dgm:pt>
    <dgm:pt modelId="{6B60C0AC-9802-4DCF-96FD-5F20161CDFE7}" type="pres">
      <dgm:prSet presAssocID="{E230DA24-B10E-4A8D-A825-6E539C1F0432}" presName="connectorText" presStyleLbl="sibTrans2D1" presStyleIdx="2" presStyleCnt="3"/>
      <dgm:spPr/>
      <dgm:t>
        <a:bodyPr/>
        <a:lstStyle/>
        <a:p>
          <a:endParaRPr lang="nb-NO"/>
        </a:p>
      </dgm:t>
    </dgm:pt>
    <dgm:pt modelId="{99F00CDA-0E51-498B-A8A9-60FA3070574A}" type="pres">
      <dgm:prSet presAssocID="{FCF36710-3B5C-4E01-9D20-8189257528A6}" presName="node" presStyleLbl="node1" presStyleIdx="3" presStyleCnt="4">
        <dgm:presLayoutVars>
          <dgm:bulletEnabled val="1"/>
        </dgm:presLayoutVars>
      </dgm:prSet>
      <dgm:spPr/>
      <dgm:t>
        <a:bodyPr/>
        <a:lstStyle/>
        <a:p>
          <a:endParaRPr lang="nb-NO"/>
        </a:p>
      </dgm:t>
    </dgm:pt>
  </dgm:ptLst>
  <dgm:cxnLst>
    <dgm:cxn modelId="{ABB4B33E-6716-4341-AE21-671F4519B378}" type="presOf" srcId="{FAC54C7E-9FFE-453A-BC28-914EDC95A8EA}" destId="{E8CC7A1B-CBAB-4E66-AAED-2AC1B38E76D6}" srcOrd="0" destOrd="0" presId="urn:microsoft.com/office/officeart/2005/8/layout/process1"/>
    <dgm:cxn modelId="{384E05BF-21A5-45AC-8958-6BD5E540F14A}" type="presOf" srcId="{FCF36710-3B5C-4E01-9D20-8189257528A6}" destId="{99F00CDA-0E51-498B-A8A9-60FA3070574A}" srcOrd="0" destOrd="0" presId="urn:microsoft.com/office/officeart/2005/8/layout/process1"/>
    <dgm:cxn modelId="{B790B8BA-C533-4260-8533-146C0A803B98}" type="presOf" srcId="{82D14A7C-D2BC-4CF8-AFF2-8DEDF2D22994}" destId="{B11EA256-82F0-436F-B916-E49260ED70B6}" srcOrd="0" destOrd="0" presId="urn:microsoft.com/office/officeart/2005/8/layout/process1"/>
    <dgm:cxn modelId="{85A09705-64DA-4A03-913A-3E09B60E2DCE}" srcId="{7CFE7CC5-557C-47DE-9974-4107EE8EA879}" destId="{0F584A04-15AB-422B-A20F-9E2402A331B8}" srcOrd="0" destOrd="0" parTransId="{437811BC-B514-4D5A-BB8A-65C763EB6690}" sibTransId="{82D14A7C-D2BC-4CF8-AFF2-8DEDF2D22994}"/>
    <dgm:cxn modelId="{FA76BAEB-5C96-45E8-888E-CDAF8382FC7A}" type="presOf" srcId="{93A192A0-67DF-41FE-A472-C19B4D051459}" destId="{F81BB341-319D-4D61-AE95-56988E97AC4E}" srcOrd="0" destOrd="0" presId="urn:microsoft.com/office/officeart/2005/8/layout/process1"/>
    <dgm:cxn modelId="{9EFA6A94-9618-40C2-99A8-93FABDA78A66}" type="presOf" srcId="{0F584A04-15AB-422B-A20F-9E2402A331B8}" destId="{DEC58036-E1D6-472B-B980-B6CC519FA6BD}" srcOrd="0" destOrd="0" presId="urn:microsoft.com/office/officeart/2005/8/layout/process1"/>
    <dgm:cxn modelId="{ED61E026-A7FF-40F0-9810-7852DAEB0DAD}" type="presOf" srcId="{C4857F14-BB51-4BD0-9E54-93CB0B522EE5}" destId="{12BDA840-46AF-4442-A97A-41DE3D6E6316}" srcOrd="1" destOrd="0" presId="urn:microsoft.com/office/officeart/2005/8/layout/process1"/>
    <dgm:cxn modelId="{DB55461A-1928-4075-BBD5-D7A42BA75E05}" type="presOf" srcId="{82D14A7C-D2BC-4CF8-AFF2-8DEDF2D22994}" destId="{0544935C-8C60-41EC-BBCD-6C102F3DEB42}" srcOrd="1" destOrd="0" presId="urn:microsoft.com/office/officeart/2005/8/layout/process1"/>
    <dgm:cxn modelId="{19C90723-85B6-412E-B812-FB11B9CD28E3}" type="presOf" srcId="{C4857F14-BB51-4BD0-9E54-93CB0B522EE5}" destId="{35F17243-B302-4E43-B8C4-5C1EAC036AB2}" srcOrd="0" destOrd="0" presId="urn:microsoft.com/office/officeart/2005/8/layout/process1"/>
    <dgm:cxn modelId="{7B3FEA6C-EFC6-4472-8FD9-DB4CA41D44DC}" srcId="{7CFE7CC5-557C-47DE-9974-4107EE8EA879}" destId="{FAC54C7E-9FFE-453A-BC28-914EDC95A8EA}" srcOrd="1" destOrd="0" parTransId="{A88468C8-91B0-4D15-B9CA-FDD986210D0D}" sibTransId="{C4857F14-BB51-4BD0-9E54-93CB0B522EE5}"/>
    <dgm:cxn modelId="{864CB551-0001-47FE-89AD-C18E3EDA405E}" srcId="{7CFE7CC5-557C-47DE-9974-4107EE8EA879}" destId="{93A192A0-67DF-41FE-A472-C19B4D051459}" srcOrd="2" destOrd="0" parTransId="{4C251D1E-FA33-4C15-BF16-F038E0B9C04D}" sibTransId="{E230DA24-B10E-4A8D-A825-6E539C1F0432}"/>
    <dgm:cxn modelId="{8659FB2E-E5BD-47A9-BDE3-1A40EC1F023C}" type="presOf" srcId="{E230DA24-B10E-4A8D-A825-6E539C1F0432}" destId="{6B60C0AC-9802-4DCF-96FD-5F20161CDFE7}" srcOrd="1" destOrd="0" presId="urn:microsoft.com/office/officeart/2005/8/layout/process1"/>
    <dgm:cxn modelId="{B1899783-CEE8-4D32-9743-CCE11B55CD5F}" type="presOf" srcId="{E230DA24-B10E-4A8D-A825-6E539C1F0432}" destId="{FBA8C00C-7840-4C83-BEEF-08CD2CB8B4CB}" srcOrd="0" destOrd="0" presId="urn:microsoft.com/office/officeart/2005/8/layout/process1"/>
    <dgm:cxn modelId="{C97C3C15-C49E-4320-A395-09453A7057BD}" srcId="{7CFE7CC5-557C-47DE-9974-4107EE8EA879}" destId="{FCF36710-3B5C-4E01-9D20-8189257528A6}" srcOrd="3" destOrd="0" parTransId="{B1BBAAAD-A285-4BC2-BC33-3F3CF82C024B}" sibTransId="{3208C8D1-6A4C-4D9D-8263-0D4F2016400C}"/>
    <dgm:cxn modelId="{997A9BB9-D76E-495D-BF81-D9E51E3DC03C}" type="presOf" srcId="{7CFE7CC5-557C-47DE-9974-4107EE8EA879}" destId="{2C28C05F-7602-4E33-AC54-34F02D84F79B}" srcOrd="0" destOrd="0" presId="urn:microsoft.com/office/officeart/2005/8/layout/process1"/>
    <dgm:cxn modelId="{8DE2A6D1-22A8-42CE-A498-ADE0A55F66F1}" type="presParOf" srcId="{2C28C05F-7602-4E33-AC54-34F02D84F79B}" destId="{DEC58036-E1D6-472B-B980-B6CC519FA6BD}" srcOrd="0" destOrd="0" presId="urn:microsoft.com/office/officeart/2005/8/layout/process1"/>
    <dgm:cxn modelId="{41AD76A8-42EF-418B-BD6C-7AA146177F2F}" type="presParOf" srcId="{2C28C05F-7602-4E33-AC54-34F02D84F79B}" destId="{B11EA256-82F0-436F-B916-E49260ED70B6}" srcOrd="1" destOrd="0" presId="urn:microsoft.com/office/officeart/2005/8/layout/process1"/>
    <dgm:cxn modelId="{FDE151E9-4D3E-4151-9C67-5471A342571A}" type="presParOf" srcId="{B11EA256-82F0-436F-B916-E49260ED70B6}" destId="{0544935C-8C60-41EC-BBCD-6C102F3DEB42}" srcOrd="0" destOrd="0" presId="urn:microsoft.com/office/officeart/2005/8/layout/process1"/>
    <dgm:cxn modelId="{6171F4B5-8AB5-4435-B160-9B56DF075DB2}" type="presParOf" srcId="{2C28C05F-7602-4E33-AC54-34F02D84F79B}" destId="{E8CC7A1B-CBAB-4E66-AAED-2AC1B38E76D6}" srcOrd="2" destOrd="0" presId="urn:microsoft.com/office/officeart/2005/8/layout/process1"/>
    <dgm:cxn modelId="{F737F43F-7F59-454E-AD8B-C81B14C1CD29}" type="presParOf" srcId="{2C28C05F-7602-4E33-AC54-34F02D84F79B}" destId="{35F17243-B302-4E43-B8C4-5C1EAC036AB2}" srcOrd="3" destOrd="0" presId="urn:microsoft.com/office/officeart/2005/8/layout/process1"/>
    <dgm:cxn modelId="{74BA03A6-A68F-4014-8777-D0ED141599B0}" type="presParOf" srcId="{35F17243-B302-4E43-B8C4-5C1EAC036AB2}" destId="{12BDA840-46AF-4442-A97A-41DE3D6E6316}" srcOrd="0" destOrd="0" presId="urn:microsoft.com/office/officeart/2005/8/layout/process1"/>
    <dgm:cxn modelId="{1AE37440-5986-4540-9733-0E36E5420DCB}" type="presParOf" srcId="{2C28C05F-7602-4E33-AC54-34F02D84F79B}" destId="{F81BB341-319D-4D61-AE95-56988E97AC4E}" srcOrd="4" destOrd="0" presId="urn:microsoft.com/office/officeart/2005/8/layout/process1"/>
    <dgm:cxn modelId="{34587998-3C93-4515-8ED4-BC1A58A0E848}" type="presParOf" srcId="{2C28C05F-7602-4E33-AC54-34F02D84F79B}" destId="{FBA8C00C-7840-4C83-BEEF-08CD2CB8B4CB}" srcOrd="5" destOrd="0" presId="urn:microsoft.com/office/officeart/2005/8/layout/process1"/>
    <dgm:cxn modelId="{5D25E053-7924-4AD2-80F1-CFF20D842825}" type="presParOf" srcId="{FBA8C00C-7840-4C83-BEEF-08CD2CB8B4CB}" destId="{6B60C0AC-9802-4DCF-96FD-5F20161CDFE7}" srcOrd="0" destOrd="0" presId="urn:microsoft.com/office/officeart/2005/8/layout/process1"/>
    <dgm:cxn modelId="{945B2018-9730-49C0-A1FC-24067055C74C}" type="presParOf" srcId="{2C28C05F-7602-4E33-AC54-34F02D84F79B}" destId="{99F00CDA-0E51-498B-A8A9-60FA3070574A}"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BCEFA-0137-46B5-AF5C-085688BD63B1}"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nb-NO"/>
        </a:p>
      </dgm:t>
    </dgm:pt>
    <dgm:pt modelId="{B979F2BF-0D8A-4267-9721-79813AD48F92}">
      <dgm:prSet phldrT="[Tekst]"/>
      <dgm:spPr/>
      <dgm:t>
        <a:bodyPr/>
        <a:lstStyle/>
        <a:p>
          <a:r>
            <a:rPr lang="nb-NO" dirty="0" smtClean="0"/>
            <a:t>Medusa</a:t>
          </a:r>
          <a:endParaRPr lang="nb-NO" dirty="0"/>
        </a:p>
      </dgm:t>
    </dgm:pt>
    <dgm:pt modelId="{0A83640D-4135-421F-9E2E-B074CCF27606}" type="parTrans" cxnId="{DEE0CD96-EB21-40DE-9F74-E38A47DFEEF6}">
      <dgm:prSet/>
      <dgm:spPr/>
      <dgm:t>
        <a:bodyPr/>
        <a:lstStyle/>
        <a:p>
          <a:endParaRPr lang="nb-NO"/>
        </a:p>
      </dgm:t>
    </dgm:pt>
    <dgm:pt modelId="{897649CC-69E0-486A-9DDE-0527D180328C}" type="sibTrans" cxnId="{DEE0CD96-EB21-40DE-9F74-E38A47DFEEF6}">
      <dgm:prSet/>
      <dgm:spPr/>
      <dgm:t>
        <a:bodyPr/>
        <a:lstStyle/>
        <a:p>
          <a:endParaRPr lang="nb-NO"/>
        </a:p>
      </dgm:t>
    </dgm:pt>
    <dgm:pt modelId="{C91B504A-5E5B-49FD-A953-2FD5DB736B4D}">
      <dgm:prSet phldrT="[Tekst]"/>
      <dgm:spPr/>
      <dgm:t>
        <a:bodyPr/>
        <a:lstStyle/>
        <a:p>
          <a:r>
            <a:rPr lang="nb-NO" dirty="0" smtClean="0"/>
            <a:t>Oracle</a:t>
          </a:r>
          <a:endParaRPr lang="nb-NO" dirty="0"/>
        </a:p>
      </dgm:t>
    </dgm:pt>
    <dgm:pt modelId="{A678637A-EE8D-403A-92B3-72132675CA19}" type="parTrans" cxnId="{4A881D5C-D20D-40C5-9FBB-C3686353D84E}">
      <dgm:prSet/>
      <dgm:spPr/>
      <dgm:t>
        <a:bodyPr/>
        <a:lstStyle/>
        <a:p>
          <a:endParaRPr lang="nb-NO"/>
        </a:p>
      </dgm:t>
    </dgm:pt>
    <dgm:pt modelId="{82F44FA6-6C60-40CF-A297-764D13DE9B80}" type="sibTrans" cxnId="{4A881D5C-D20D-40C5-9FBB-C3686353D84E}">
      <dgm:prSet/>
      <dgm:spPr/>
      <dgm:t>
        <a:bodyPr/>
        <a:lstStyle/>
        <a:p>
          <a:endParaRPr lang="nb-NO"/>
        </a:p>
      </dgm:t>
    </dgm:pt>
    <dgm:pt modelId="{AE8A1496-1CE8-4F57-BEDA-F80D367BFFA3}">
      <dgm:prSet phldrT="[Tekst]"/>
      <dgm:spPr/>
      <dgm:t>
        <a:bodyPr/>
        <a:lstStyle/>
        <a:p>
          <a:r>
            <a:rPr lang="nb-NO" dirty="0" smtClean="0"/>
            <a:t>SAP</a:t>
          </a:r>
          <a:endParaRPr lang="nb-NO" dirty="0"/>
        </a:p>
      </dgm:t>
    </dgm:pt>
    <dgm:pt modelId="{1B8FCA2A-B678-4142-8430-80152A1602C3}" type="parTrans" cxnId="{507361F5-B6E1-46D3-8833-40D1196D78E9}">
      <dgm:prSet/>
      <dgm:spPr/>
      <dgm:t>
        <a:bodyPr/>
        <a:lstStyle/>
        <a:p>
          <a:endParaRPr lang="nb-NO"/>
        </a:p>
      </dgm:t>
    </dgm:pt>
    <dgm:pt modelId="{6AC41C1C-7C23-4CF6-8F0C-B4766E773AD7}" type="sibTrans" cxnId="{507361F5-B6E1-46D3-8833-40D1196D78E9}">
      <dgm:prSet/>
      <dgm:spPr/>
      <dgm:t>
        <a:bodyPr/>
        <a:lstStyle/>
        <a:p>
          <a:endParaRPr lang="nb-NO"/>
        </a:p>
      </dgm:t>
    </dgm:pt>
    <dgm:pt modelId="{CA8AA8CE-D194-41E0-BACF-281215DDC7B8}">
      <dgm:prSet phldrT="[Tekst]" custT="1"/>
      <dgm:spPr/>
      <dgm:t>
        <a:bodyPr/>
        <a:lstStyle/>
        <a:p>
          <a:r>
            <a:rPr lang="nb-NO" sz="3200" dirty="0" smtClean="0"/>
            <a:t>Clockwork</a:t>
          </a:r>
          <a:endParaRPr lang="nb-NO" sz="3200" dirty="0"/>
        </a:p>
      </dgm:t>
    </dgm:pt>
    <dgm:pt modelId="{A3A44C65-B966-437B-967A-A0612FE5EB39}" type="parTrans" cxnId="{D859B702-F1DF-4F1A-9AF4-90F4A4CD971A}">
      <dgm:prSet/>
      <dgm:spPr/>
      <dgm:t>
        <a:bodyPr/>
        <a:lstStyle/>
        <a:p>
          <a:endParaRPr lang="nb-NO"/>
        </a:p>
      </dgm:t>
    </dgm:pt>
    <dgm:pt modelId="{08EB9ACD-8A2F-4E44-9A2B-C68E3D728D6F}" type="sibTrans" cxnId="{D859B702-F1DF-4F1A-9AF4-90F4A4CD971A}">
      <dgm:prSet/>
      <dgm:spPr/>
      <dgm:t>
        <a:bodyPr/>
        <a:lstStyle/>
        <a:p>
          <a:endParaRPr lang="nb-NO"/>
        </a:p>
      </dgm:t>
    </dgm:pt>
    <dgm:pt modelId="{E3D14D9A-9811-4AA8-BDBC-1897B9F1017D}">
      <dgm:prSet phldrT="[Tekst]"/>
      <dgm:spPr/>
      <dgm:t>
        <a:bodyPr/>
        <a:lstStyle/>
        <a:p>
          <a:r>
            <a:rPr lang="nb-NO" dirty="0" smtClean="0"/>
            <a:t>EPJ</a:t>
          </a:r>
          <a:endParaRPr lang="nb-NO" dirty="0"/>
        </a:p>
      </dgm:t>
    </dgm:pt>
    <dgm:pt modelId="{B8ED8CCE-E1C6-462B-B36C-CA7E1AA5BA5F}" type="parTrans" cxnId="{4F72BEF0-7D16-45D0-95F8-125380633055}">
      <dgm:prSet/>
      <dgm:spPr/>
      <dgm:t>
        <a:bodyPr/>
        <a:lstStyle/>
        <a:p>
          <a:endParaRPr lang="nb-NO"/>
        </a:p>
      </dgm:t>
    </dgm:pt>
    <dgm:pt modelId="{95BC1AF6-EA66-4F18-A410-0E2ABD4CBFF6}" type="sibTrans" cxnId="{4F72BEF0-7D16-45D0-95F8-125380633055}">
      <dgm:prSet/>
      <dgm:spPr/>
      <dgm:t>
        <a:bodyPr/>
        <a:lstStyle/>
        <a:p>
          <a:endParaRPr lang="nb-NO"/>
        </a:p>
      </dgm:t>
    </dgm:pt>
    <dgm:pt modelId="{BB847CA0-05B3-4F7F-954D-B1432621DB4E}" type="pres">
      <dgm:prSet presAssocID="{ADEBCEFA-0137-46B5-AF5C-085688BD63B1}" presName="hierChild1" presStyleCnt="0">
        <dgm:presLayoutVars>
          <dgm:orgChart val="1"/>
          <dgm:chPref val="1"/>
          <dgm:dir/>
          <dgm:animOne val="branch"/>
          <dgm:animLvl val="lvl"/>
          <dgm:resizeHandles/>
        </dgm:presLayoutVars>
      </dgm:prSet>
      <dgm:spPr/>
      <dgm:t>
        <a:bodyPr/>
        <a:lstStyle/>
        <a:p>
          <a:endParaRPr lang="nb-NO"/>
        </a:p>
      </dgm:t>
    </dgm:pt>
    <dgm:pt modelId="{85391415-41B6-490D-B0E0-14751A2711E2}" type="pres">
      <dgm:prSet presAssocID="{B979F2BF-0D8A-4267-9721-79813AD48F92}" presName="hierRoot1" presStyleCnt="0">
        <dgm:presLayoutVars>
          <dgm:hierBranch val="init"/>
        </dgm:presLayoutVars>
      </dgm:prSet>
      <dgm:spPr/>
    </dgm:pt>
    <dgm:pt modelId="{7CB8A014-A7EB-4A12-8E56-F56794511A2C}" type="pres">
      <dgm:prSet presAssocID="{B979F2BF-0D8A-4267-9721-79813AD48F92}" presName="rootComposite1" presStyleCnt="0"/>
      <dgm:spPr/>
    </dgm:pt>
    <dgm:pt modelId="{1536D8FD-0008-4FDE-B093-B6900D6F1100}" type="pres">
      <dgm:prSet presAssocID="{B979F2BF-0D8A-4267-9721-79813AD48F92}" presName="rootText1" presStyleLbl="node0" presStyleIdx="0" presStyleCnt="2" custLinFactNeighborX="0" custLinFactNeighborY="-7707">
        <dgm:presLayoutVars>
          <dgm:chPref val="3"/>
        </dgm:presLayoutVars>
      </dgm:prSet>
      <dgm:spPr/>
      <dgm:t>
        <a:bodyPr/>
        <a:lstStyle/>
        <a:p>
          <a:endParaRPr lang="nb-NO"/>
        </a:p>
      </dgm:t>
    </dgm:pt>
    <dgm:pt modelId="{2203993F-4B67-4CF6-B748-A05B5CE7C441}" type="pres">
      <dgm:prSet presAssocID="{B979F2BF-0D8A-4267-9721-79813AD48F92}" presName="rootConnector1" presStyleLbl="node1" presStyleIdx="0" presStyleCnt="0"/>
      <dgm:spPr/>
      <dgm:t>
        <a:bodyPr/>
        <a:lstStyle/>
        <a:p>
          <a:endParaRPr lang="nb-NO"/>
        </a:p>
      </dgm:t>
    </dgm:pt>
    <dgm:pt modelId="{D7649F5A-2D09-48C8-93D4-1FDC2ADAEDAB}" type="pres">
      <dgm:prSet presAssocID="{B979F2BF-0D8A-4267-9721-79813AD48F92}" presName="hierChild2" presStyleCnt="0"/>
      <dgm:spPr/>
    </dgm:pt>
    <dgm:pt modelId="{06424AC6-FB41-400B-975E-07685BDDD719}" type="pres">
      <dgm:prSet presAssocID="{A678637A-EE8D-403A-92B3-72132675CA19}" presName="Name37" presStyleLbl="parChTrans1D2" presStyleIdx="0" presStyleCnt="3"/>
      <dgm:spPr/>
      <dgm:t>
        <a:bodyPr/>
        <a:lstStyle/>
        <a:p>
          <a:endParaRPr lang="nb-NO"/>
        </a:p>
      </dgm:t>
    </dgm:pt>
    <dgm:pt modelId="{CFF105EF-B17E-423F-8377-0CEF0B1895BC}" type="pres">
      <dgm:prSet presAssocID="{C91B504A-5E5B-49FD-A953-2FD5DB736B4D}" presName="hierRoot2" presStyleCnt="0">
        <dgm:presLayoutVars>
          <dgm:hierBranch val="init"/>
        </dgm:presLayoutVars>
      </dgm:prSet>
      <dgm:spPr/>
    </dgm:pt>
    <dgm:pt modelId="{B20ADB09-C17A-474F-8095-F3A15D6094CB}" type="pres">
      <dgm:prSet presAssocID="{C91B504A-5E5B-49FD-A953-2FD5DB736B4D}" presName="rootComposite" presStyleCnt="0"/>
      <dgm:spPr/>
    </dgm:pt>
    <dgm:pt modelId="{A2DDFEF3-C73A-499D-AD68-D186FE700FC5}" type="pres">
      <dgm:prSet presAssocID="{C91B504A-5E5B-49FD-A953-2FD5DB736B4D}" presName="rootText" presStyleLbl="node2" presStyleIdx="0" presStyleCnt="3">
        <dgm:presLayoutVars>
          <dgm:chPref val="3"/>
        </dgm:presLayoutVars>
      </dgm:prSet>
      <dgm:spPr/>
      <dgm:t>
        <a:bodyPr/>
        <a:lstStyle/>
        <a:p>
          <a:endParaRPr lang="nb-NO"/>
        </a:p>
      </dgm:t>
    </dgm:pt>
    <dgm:pt modelId="{2B827442-23A1-479D-8B48-DDDAA17FDB4F}" type="pres">
      <dgm:prSet presAssocID="{C91B504A-5E5B-49FD-A953-2FD5DB736B4D}" presName="rootConnector" presStyleLbl="node2" presStyleIdx="0" presStyleCnt="3"/>
      <dgm:spPr/>
      <dgm:t>
        <a:bodyPr/>
        <a:lstStyle/>
        <a:p>
          <a:endParaRPr lang="nb-NO"/>
        </a:p>
      </dgm:t>
    </dgm:pt>
    <dgm:pt modelId="{89C4CF6C-A2C0-49DD-952E-B845489FAE88}" type="pres">
      <dgm:prSet presAssocID="{C91B504A-5E5B-49FD-A953-2FD5DB736B4D}" presName="hierChild4" presStyleCnt="0"/>
      <dgm:spPr/>
    </dgm:pt>
    <dgm:pt modelId="{005B8891-9877-476D-A287-3EB394082F95}" type="pres">
      <dgm:prSet presAssocID="{C91B504A-5E5B-49FD-A953-2FD5DB736B4D}" presName="hierChild5" presStyleCnt="0"/>
      <dgm:spPr/>
    </dgm:pt>
    <dgm:pt modelId="{6A74301D-94E3-42DE-9305-E03D80FC83B7}" type="pres">
      <dgm:prSet presAssocID="{1B8FCA2A-B678-4142-8430-80152A1602C3}" presName="Name37" presStyleLbl="parChTrans1D2" presStyleIdx="1" presStyleCnt="3"/>
      <dgm:spPr/>
      <dgm:t>
        <a:bodyPr/>
        <a:lstStyle/>
        <a:p>
          <a:endParaRPr lang="nb-NO"/>
        </a:p>
      </dgm:t>
    </dgm:pt>
    <dgm:pt modelId="{1EF7A0B5-88E8-419A-A7E1-2D9C8CD201D5}" type="pres">
      <dgm:prSet presAssocID="{AE8A1496-1CE8-4F57-BEDA-F80D367BFFA3}" presName="hierRoot2" presStyleCnt="0">
        <dgm:presLayoutVars>
          <dgm:hierBranch val="init"/>
        </dgm:presLayoutVars>
      </dgm:prSet>
      <dgm:spPr/>
    </dgm:pt>
    <dgm:pt modelId="{45DDD3D7-4B6C-42AD-81ED-B546751A0CAE}" type="pres">
      <dgm:prSet presAssocID="{AE8A1496-1CE8-4F57-BEDA-F80D367BFFA3}" presName="rootComposite" presStyleCnt="0"/>
      <dgm:spPr/>
    </dgm:pt>
    <dgm:pt modelId="{CCA23B8A-8C98-46E2-9050-8C8C9C9DE4CC}" type="pres">
      <dgm:prSet presAssocID="{AE8A1496-1CE8-4F57-BEDA-F80D367BFFA3}" presName="rootText" presStyleLbl="node2" presStyleIdx="1" presStyleCnt="3">
        <dgm:presLayoutVars>
          <dgm:chPref val="3"/>
        </dgm:presLayoutVars>
      </dgm:prSet>
      <dgm:spPr/>
      <dgm:t>
        <a:bodyPr/>
        <a:lstStyle/>
        <a:p>
          <a:endParaRPr lang="nb-NO"/>
        </a:p>
      </dgm:t>
    </dgm:pt>
    <dgm:pt modelId="{8F7775C5-90FE-4E53-91A6-293D77FF0F25}" type="pres">
      <dgm:prSet presAssocID="{AE8A1496-1CE8-4F57-BEDA-F80D367BFFA3}" presName="rootConnector" presStyleLbl="node2" presStyleIdx="1" presStyleCnt="3"/>
      <dgm:spPr/>
      <dgm:t>
        <a:bodyPr/>
        <a:lstStyle/>
        <a:p>
          <a:endParaRPr lang="nb-NO"/>
        </a:p>
      </dgm:t>
    </dgm:pt>
    <dgm:pt modelId="{FF0B0FA2-B203-4399-9AEF-B34AAFF5AA5F}" type="pres">
      <dgm:prSet presAssocID="{AE8A1496-1CE8-4F57-BEDA-F80D367BFFA3}" presName="hierChild4" presStyleCnt="0"/>
      <dgm:spPr/>
    </dgm:pt>
    <dgm:pt modelId="{CCA7AB88-EC70-4894-A17E-692F26138BC4}" type="pres">
      <dgm:prSet presAssocID="{AE8A1496-1CE8-4F57-BEDA-F80D367BFFA3}" presName="hierChild5" presStyleCnt="0"/>
      <dgm:spPr/>
    </dgm:pt>
    <dgm:pt modelId="{4CB536F0-F0E1-4B34-BAF9-1EAEE64CEB2B}" type="pres">
      <dgm:prSet presAssocID="{A3A44C65-B966-437B-967A-A0612FE5EB39}" presName="Name37" presStyleLbl="parChTrans1D2" presStyleIdx="2" presStyleCnt="3"/>
      <dgm:spPr/>
      <dgm:t>
        <a:bodyPr/>
        <a:lstStyle/>
        <a:p>
          <a:endParaRPr lang="nb-NO"/>
        </a:p>
      </dgm:t>
    </dgm:pt>
    <dgm:pt modelId="{F552A6FB-8201-41A5-A8A5-632160A8AA9F}" type="pres">
      <dgm:prSet presAssocID="{CA8AA8CE-D194-41E0-BACF-281215DDC7B8}" presName="hierRoot2" presStyleCnt="0">
        <dgm:presLayoutVars>
          <dgm:hierBranch val="init"/>
        </dgm:presLayoutVars>
      </dgm:prSet>
      <dgm:spPr/>
    </dgm:pt>
    <dgm:pt modelId="{99BE7280-F7CB-4361-8B52-1FDC4F1CD450}" type="pres">
      <dgm:prSet presAssocID="{CA8AA8CE-D194-41E0-BACF-281215DDC7B8}" presName="rootComposite" presStyleCnt="0"/>
      <dgm:spPr/>
    </dgm:pt>
    <dgm:pt modelId="{81B86C5E-1AA8-41F9-82B7-1D5A34EA2729}" type="pres">
      <dgm:prSet presAssocID="{CA8AA8CE-D194-41E0-BACF-281215DDC7B8}" presName="rootText" presStyleLbl="node2" presStyleIdx="2" presStyleCnt="3">
        <dgm:presLayoutVars>
          <dgm:chPref val="3"/>
        </dgm:presLayoutVars>
      </dgm:prSet>
      <dgm:spPr/>
      <dgm:t>
        <a:bodyPr/>
        <a:lstStyle/>
        <a:p>
          <a:endParaRPr lang="nb-NO"/>
        </a:p>
      </dgm:t>
    </dgm:pt>
    <dgm:pt modelId="{19349234-391D-41F0-A157-276461C9307E}" type="pres">
      <dgm:prSet presAssocID="{CA8AA8CE-D194-41E0-BACF-281215DDC7B8}" presName="rootConnector" presStyleLbl="node2" presStyleIdx="2" presStyleCnt="3"/>
      <dgm:spPr/>
      <dgm:t>
        <a:bodyPr/>
        <a:lstStyle/>
        <a:p>
          <a:endParaRPr lang="nb-NO"/>
        </a:p>
      </dgm:t>
    </dgm:pt>
    <dgm:pt modelId="{CBBCED42-DD5C-48C5-87CA-66C49A23266E}" type="pres">
      <dgm:prSet presAssocID="{CA8AA8CE-D194-41E0-BACF-281215DDC7B8}" presName="hierChild4" presStyleCnt="0"/>
      <dgm:spPr/>
    </dgm:pt>
    <dgm:pt modelId="{D32F22D9-A976-4BC1-823D-AD944157BA37}" type="pres">
      <dgm:prSet presAssocID="{CA8AA8CE-D194-41E0-BACF-281215DDC7B8}" presName="hierChild5" presStyleCnt="0"/>
      <dgm:spPr/>
    </dgm:pt>
    <dgm:pt modelId="{303C49F3-09EB-4162-AB90-8596028257F1}" type="pres">
      <dgm:prSet presAssocID="{B979F2BF-0D8A-4267-9721-79813AD48F92}" presName="hierChild3" presStyleCnt="0"/>
      <dgm:spPr/>
    </dgm:pt>
    <dgm:pt modelId="{302B836C-FD36-4F5D-9393-1D49587B1B66}" type="pres">
      <dgm:prSet presAssocID="{E3D14D9A-9811-4AA8-BDBC-1897B9F1017D}" presName="hierRoot1" presStyleCnt="0">
        <dgm:presLayoutVars>
          <dgm:hierBranch val="init"/>
        </dgm:presLayoutVars>
      </dgm:prSet>
      <dgm:spPr/>
    </dgm:pt>
    <dgm:pt modelId="{E8D52781-0F05-4E7A-9454-0208D95B85E5}" type="pres">
      <dgm:prSet presAssocID="{E3D14D9A-9811-4AA8-BDBC-1897B9F1017D}" presName="rootComposite1" presStyleCnt="0"/>
      <dgm:spPr/>
    </dgm:pt>
    <dgm:pt modelId="{B2DEBC84-7452-4175-A626-A3244E7F2321}" type="pres">
      <dgm:prSet presAssocID="{E3D14D9A-9811-4AA8-BDBC-1897B9F1017D}" presName="rootText1" presStyleLbl="node0" presStyleIdx="1" presStyleCnt="2" custLinFactX="-20662" custLinFactY="-40788" custLinFactNeighborX="-100000" custLinFactNeighborY="-100000">
        <dgm:presLayoutVars>
          <dgm:chPref val="3"/>
        </dgm:presLayoutVars>
      </dgm:prSet>
      <dgm:spPr/>
      <dgm:t>
        <a:bodyPr/>
        <a:lstStyle/>
        <a:p>
          <a:endParaRPr lang="nb-NO"/>
        </a:p>
      </dgm:t>
    </dgm:pt>
    <dgm:pt modelId="{EC4D8DFE-7997-40FB-81CF-F7CB542B5E5B}" type="pres">
      <dgm:prSet presAssocID="{E3D14D9A-9811-4AA8-BDBC-1897B9F1017D}" presName="rootConnector1" presStyleLbl="node1" presStyleIdx="0" presStyleCnt="0"/>
      <dgm:spPr/>
      <dgm:t>
        <a:bodyPr/>
        <a:lstStyle/>
        <a:p>
          <a:endParaRPr lang="nb-NO"/>
        </a:p>
      </dgm:t>
    </dgm:pt>
    <dgm:pt modelId="{4150F3C5-A603-47A3-8978-D51C96EAF805}" type="pres">
      <dgm:prSet presAssocID="{E3D14D9A-9811-4AA8-BDBC-1897B9F1017D}" presName="hierChild2" presStyleCnt="0"/>
      <dgm:spPr/>
    </dgm:pt>
    <dgm:pt modelId="{76422979-A01D-48E5-9D83-4E76EE00B726}" type="pres">
      <dgm:prSet presAssocID="{E3D14D9A-9811-4AA8-BDBC-1897B9F1017D}" presName="hierChild3" presStyleCnt="0"/>
      <dgm:spPr/>
    </dgm:pt>
  </dgm:ptLst>
  <dgm:cxnLst>
    <dgm:cxn modelId="{6245ADEA-2A70-4ED6-975F-5792E8D4B80A}" type="presOf" srcId="{C91B504A-5E5B-49FD-A953-2FD5DB736B4D}" destId="{2B827442-23A1-479D-8B48-DDDAA17FDB4F}" srcOrd="1" destOrd="0" presId="urn:microsoft.com/office/officeart/2005/8/layout/orgChart1"/>
    <dgm:cxn modelId="{4A881D5C-D20D-40C5-9FBB-C3686353D84E}" srcId="{B979F2BF-0D8A-4267-9721-79813AD48F92}" destId="{C91B504A-5E5B-49FD-A953-2FD5DB736B4D}" srcOrd="0" destOrd="0" parTransId="{A678637A-EE8D-403A-92B3-72132675CA19}" sibTransId="{82F44FA6-6C60-40CF-A297-764D13DE9B80}"/>
    <dgm:cxn modelId="{D859B702-F1DF-4F1A-9AF4-90F4A4CD971A}" srcId="{B979F2BF-0D8A-4267-9721-79813AD48F92}" destId="{CA8AA8CE-D194-41E0-BACF-281215DDC7B8}" srcOrd="2" destOrd="0" parTransId="{A3A44C65-B966-437B-967A-A0612FE5EB39}" sibTransId="{08EB9ACD-8A2F-4E44-9A2B-C68E3D728D6F}"/>
    <dgm:cxn modelId="{DEE0CD96-EB21-40DE-9F74-E38A47DFEEF6}" srcId="{ADEBCEFA-0137-46B5-AF5C-085688BD63B1}" destId="{B979F2BF-0D8A-4267-9721-79813AD48F92}" srcOrd="0" destOrd="0" parTransId="{0A83640D-4135-421F-9E2E-B074CCF27606}" sibTransId="{897649CC-69E0-486A-9DDE-0527D180328C}"/>
    <dgm:cxn modelId="{12223922-8453-4397-AEA8-00F97DB61346}" type="presOf" srcId="{B979F2BF-0D8A-4267-9721-79813AD48F92}" destId="{1536D8FD-0008-4FDE-B093-B6900D6F1100}" srcOrd="0" destOrd="0" presId="urn:microsoft.com/office/officeart/2005/8/layout/orgChart1"/>
    <dgm:cxn modelId="{8B9CC609-63B4-4B51-8B43-6563FA3FDFB1}" type="presOf" srcId="{E3D14D9A-9811-4AA8-BDBC-1897B9F1017D}" destId="{EC4D8DFE-7997-40FB-81CF-F7CB542B5E5B}" srcOrd="1" destOrd="0" presId="urn:microsoft.com/office/officeart/2005/8/layout/orgChart1"/>
    <dgm:cxn modelId="{3C3EB851-FBDB-45E8-9E72-C212AB6450A5}" type="presOf" srcId="{1B8FCA2A-B678-4142-8430-80152A1602C3}" destId="{6A74301D-94E3-42DE-9305-E03D80FC83B7}" srcOrd="0" destOrd="0" presId="urn:microsoft.com/office/officeart/2005/8/layout/orgChart1"/>
    <dgm:cxn modelId="{EB1B1B36-B7E9-4147-99FB-677272D40967}" type="presOf" srcId="{ADEBCEFA-0137-46B5-AF5C-085688BD63B1}" destId="{BB847CA0-05B3-4F7F-954D-B1432621DB4E}" srcOrd="0" destOrd="0" presId="urn:microsoft.com/office/officeart/2005/8/layout/orgChart1"/>
    <dgm:cxn modelId="{15A64443-E34A-4809-A4C6-B4F8C0126AF5}" type="presOf" srcId="{AE8A1496-1CE8-4F57-BEDA-F80D367BFFA3}" destId="{CCA23B8A-8C98-46E2-9050-8C8C9C9DE4CC}" srcOrd="0" destOrd="0" presId="urn:microsoft.com/office/officeart/2005/8/layout/orgChart1"/>
    <dgm:cxn modelId="{18FF9E12-4AD4-4F5D-8298-E439EA14A39F}" type="presOf" srcId="{CA8AA8CE-D194-41E0-BACF-281215DDC7B8}" destId="{19349234-391D-41F0-A157-276461C9307E}" srcOrd="1" destOrd="0" presId="urn:microsoft.com/office/officeart/2005/8/layout/orgChart1"/>
    <dgm:cxn modelId="{D7E3CBE3-5056-4761-B0B4-530DF1515622}" type="presOf" srcId="{A3A44C65-B966-437B-967A-A0612FE5EB39}" destId="{4CB536F0-F0E1-4B34-BAF9-1EAEE64CEB2B}" srcOrd="0" destOrd="0" presId="urn:microsoft.com/office/officeart/2005/8/layout/orgChart1"/>
    <dgm:cxn modelId="{507361F5-B6E1-46D3-8833-40D1196D78E9}" srcId="{B979F2BF-0D8A-4267-9721-79813AD48F92}" destId="{AE8A1496-1CE8-4F57-BEDA-F80D367BFFA3}" srcOrd="1" destOrd="0" parTransId="{1B8FCA2A-B678-4142-8430-80152A1602C3}" sibTransId="{6AC41C1C-7C23-4CF6-8F0C-B4766E773AD7}"/>
    <dgm:cxn modelId="{8847F6ED-EC4A-4BC0-912F-B5DD58B6C77B}" type="presOf" srcId="{AE8A1496-1CE8-4F57-BEDA-F80D367BFFA3}" destId="{8F7775C5-90FE-4E53-91A6-293D77FF0F25}" srcOrd="1" destOrd="0" presId="urn:microsoft.com/office/officeart/2005/8/layout/orgChart1"/>
    <dgm:cxn modelId="{20CA24D4-3FCD-4963-9BD5-BFEBC1297B9C}" type="presOf" srcId="{B979F2BF-0D8A-4267-9721-79813AD48F92}" destId="{2203993F-4B67-4CF6-B748-A05B5CE7C441}" srcOrd="1" destOrd="0" presId="urn:microsoft.com/office/officeart/2005/8/layout/orgChart1"/>
    <dgm:cxn modelId="{9BC773CE-7B9F-44D6-9CA8-0AA67F14AFCE}" type="presOf" srcId="{E3D14D9A-9811-4AA8-BDBC-1897B9F1017D}" destId="{B2DEBC84-7452-4175-A626-A3244E7F2321}" srcOrd="0" destOrd="0" presId="urn:microsoft.com/office/officeart/2005/8/layout/orgChart1"/>
    <dgm:cxn modelId="{4D7178E5-CF01-4C0E-A3E0-EB8359701D20}" type="presOf" srcId="{CA8AA8CE-D194-41E0-BACF-281215DDC7B8}" destId="{81B86C5E-1AA8-41F9-82B7-1D5A34EA2729}" srcOrd="0" destOrd="0" presId="urn:microsoft.com/office/officeart/2005/8/layout/orgChart1"/>
    <dgm:cxn modelId="{4F72BEF0-7D16-45D0-95F8-125380633055}" srcId="{ADEBCEFA-0137-46B5-AF5C-085688BD63B1}" destId="{E3D14D9A-9811-4AA8-BDBC-1897B9F1017D}" srcOrd="1" destOrd="0" parTransId="{B8ED8CCE-E1C6-462B-B36C-CA7E1AA5BA5F}" sibTransId="{95BC1AF6-EA66-4F18-A410-0E2ABD4CBFF6}"/>
    <dgm:cxn modelId="{6BF6A66E-7EEE-4690-94BF-2BEC84D93156}" type="presOf" srcId="{A678637A-EE8D-403A-92B3-72132675CA19}" destId="{06424AC6-FB41-400B-975E-07685BDDD719}" srcOrd="0" destOrd="0" presId="urn:microsoft.com/office/officeart/2005/8/layout/orgChart1"/>
    <dgm:cxn modelId="{1D524D98-B3A0-40EC-9C4F-79DFAD830DBB}" type="presOf" srcId="{C91B504A-5E5B-49FD-A953-2FD5DB736B4D}" destId="{A2DDFEF3-C73A-499D-AD68-D186FE700FC5}" srcOrd="0" destOrd="0" presId="urn:microsoft.com/office/officeart/2005/8/layout/orgChart1"/>
    <dgm:cxn modelId="{6DB75668-3F40-4159-8C91-03B9CCC91529}" type="presParOf" srcId="{BB847CA0-05B3-4F7F-954D-B1432621DB4E}" destId="{85391415-41B6-490D-B0E0-14751A2711E2}" srcOrd="0" destOrd="0" presId="urn:microsoft.com/office/officeart/2005/8/layout/orgChart1"/>
    <dgm:cxn modelId="{CAA4BCE8-9EFB-448C-8D61-9CB56DB25279}" type="presParOf" srcId="{85391415-41B6-490D-B0E0-14751A2711E2}" destId="{7CB8A014-A7EB-4A12-8E56-F56794511A2C}" srcOrd="0" destOrd="0" presId="urn:microsoft.com/office/officeart/2005/8/layout/orgChart1"/>
    <dgm:cxn modelId="{1BEA817E-CB6B-42BC-B543-ED8C3FD7D4A2}" type="presParOf" srcId="{7CB8A014-A7EB-4A12-8E56-F56794511A2C}" destId="{1536D8FD-0008-4FDE-B093-B6900D6F1100}" srcOrd="0" destOrd="0" presId="urn:microsoft.com/office/officeart/2005/8/layout/orgChart1"/>
    <dgm:cxn modelId="{8C093562-8476-4008-AE83-640904C7095D}" type="presParOf" srcId="{7CB8A014-A7EB-4A12-8E56-F56794511A2C}" destId="{2203993F-4B67-4CF6-B748-A05B5CE7C441}" srcOrd="1" destOrd="0" presId="urn:microsoft.com/office/officeart/2005/8/layout/orgChart1"/>
    <dgm:cxn modelId="{EF1E9DD2-8240-418B-B52D-B20CF59DA512}" type="presParOf" srcId="{85391415-41B6-490D-B0E0-14751A2711E2}" destId="{D7649F5A-2D09-48C8-93D4-1FDC2ADAEDAB}" srcOrd="1" destOrd="0" presId="urn:microsoft.com/office/officeart/2005/8/layout/orgChart1"/>
    <dgm:cxn modelId="{F9EA080F-C55C-44F9-9EDF-F4DCCFABD3D0}" type="presParOf" srcId="{D7649F5A-2D09-48C8-93D4-1FDC2ADAEDAB}" destId="{06424AC6-FB41-400B-975E-07685BDDD719}" srcOrd="0" destOrd="0" presId="urn:microsoft.com/office/officeart/2005/8/layout/orgChart1"/>
    <dgm:cxn modelId="{37523988-7CAB-41E5-A5D7-2412A10335E3}" type="presParOf" srcId="{D7649F5A-2D09-48C8-93D4-1FDC2ADAEDAB}" destId="{CFF105EF-B17E-423F-8377-0CEF0B1895BC}" srcOrd="1" destOrd="0" presId="urn:microsoft.com/office/officeart/2005/8/layout/orgChart1"/>
    <dgm:cxn modelId="{B2E0CC1F-60A5-484F-960E-A81651A67BC4}" type="presParOf" srcId="{CFF105EF-B17E-423F-8377-0CEF0B1895BC}" destId="{B20ADB09-C17A-474F-8095-F3A15D6094CB}" srcOrd="0" destOrd="0" presId="urn:microsoft.com/office/officeart/2005/8/layout/orgChart1"/>
    <dgm:cxn modelId="{39C305F2-6132-4D39-AD76-8B8EFB1BD273}" type="presParOf" srcId="{B20ADB09-C17A-474F-8095-F3A15D6094CB}" destId="{A2DDFEF3-C73A-499D-AD68-D186FE700FC5}" srcOrd="0" destOrd="0" presId="urn:microsoft.com/office/officeart/2005/8/layout/orgChart1"/>
    <dgm:cxn modelId="{24888246-A76F-45CC-B3FF-4786BBBBD1ED}" type="presParOf" srcId="{B20ADB09-C17A-474F-8095-F3A15D6094CB}" destId="{2B827442-23A1-479D-8B48-DDDAA17FDB4F}" srcOrd="1" destOrd="0" presId="urn:microsoft.com/office/officeart/2005/8/layout/orgChart1"/>
    <dgm:cxn modelId="{34F48DA8-A820-4B95-99BA-7AF7B9F48EA5}" type="presParOf" srcId="{CFF105EF-B17E-423F-8377-0CEF0B1895BC}" destId="{89C4CF6C-A2C0-49DD-952E-B845489FAE88}" srcOrd="1" destOrd="0" presId="urn:microsoft.com/office/officeart/2005/8/layout/orgChart1"/>
    <dgm:cxn modelId="{5B8E87BF-B3CD-467D-8CE3-0764F161CAA0}" type="presParOf" srcId="{CFF105EF-B17E-423F-8377-0CEF0B1895BC}" destId="{005B8891-9877-476D-A287-3EB394082F95}" srcOrd="2" destOrd="0" presId="urn:microsoft.com/office/officeart/2005/8/layout/orgChart1"/>
    <dgm:cxn modelId="{85DDB321-0466-4634-B1BA-5D673501F7DE}" type="presParOf" srcId="{D7649F5A-2D09-48C8-93D4-1FDC2ADAEDAB}" destId="{6A74301D-94E3-42DE-9305-E03D80FC83B7}" srcOrd="2" destOrd="0" presId="urn:microsoft.com/office/officeart/2005/8/layout/orgChart1"/>
    <dgm:cxn modelId="{B50DAC6F-02AB-4B60-89A5-C7D9AAB7C703}" type="presParOf" srcId="{D7649F5A-2D09-48C8-93D4-1FDC2ADAEDAB}" destId="{1EF7A0B5-88E8-419A-A7E1-2D9C8CD201D5}" srcOrd="3" destOrd="0" presId="urn:microsoft.com/office/officeart/2005/8/layout/orgChart1"/>
    <dgm:cxn modelId="{E3406C5D-BF3B-4445-AEFA-C60B5F8A30BE}" type="presParOf" srcId="{1EF7A0B5-88E8-419A-A7E1-2D9C8CD201D5}" destId="{45DDD3D7-4B6C-42AD-81ED-B546751A0CAE}" srcOrd="0" destOrd="0" presId="urn:microsoft.com/office/officeart/2005/8/layout/orgChart1"/>
    <dgm:cxn modelId="{FBD6AA93-4886-4120-88CE-7DA4A6D86E52}" type="presParOf" srcId="{45DDD3D7-4B6C-42AD-81ED-B546751A0CAE}" destId="{CCA23B8A-8C98-46E2-9050-8C8C9C9DE4CC}" srcOrd="0" destOrd="0" presId="urn:microsoft.com/office/officeart/2005/8/layout/orgChart1"/>
    <dgm:cxn modelId="{45EA6AA0-4033-42F4-8D0A-8ED8B65E88D6}" type="presParOf" srcId="{45DDD3D7-4B6C-42AD-81ED-B546751A0CAE}" destId="{8F7775C5-90FE-4E53-91A6-293D77FF0F25}" srcOrd="1" destOrd="0" presId="urn:microsoft.com/office/officeart/2005/8/layout/orgChart1"/>
    <dgm:cxn modelId="{A3AA4FAE-452E-43A1-B130-38FF5799512D}" type="presParOf" srcId="{1EF7A0B5-88E8-419A-A7E1-2D9C8CD201D5}" destId="{FF0B0FA2-B203-4399-9AEF-B34AAFF5AA5F}" srcOrd="1" destOrd="0" presId="urn:microsoft.com/office/officeart/2005/8/layout/orgChart1"/>
    <dgm:cxn modelId="{7F73808C-1153-43F1-9A89-B8C0F8F0CFDD}" type="presParOf" srcId="{1EF7A0B5-88E8-419A-A7E1-2D9C8CD201D5}" destId="{CCA7AB88-EC70-4894-A17E-692F26138BC4}" srcOrd="2" destOrd="0" presId="urn:microsoft.com/office/officeart/2005/8/layout/orgChart1"/>
    <dgm:cxn modelId="{74F60F11-60DC-496D-B55A-4BD5E90B273A}" type="presParOf" srcId="{D7649F5A-2D09-48C8-93D4-1FDC2ADAEDAB}" destId="{4CB536F0-F0E1-4B34-BAF9-1EAEE64CEB2B}" srcOrd="4" destOrd="0" presId="urn:microsoft.com/office/officeart/2005/8/layout/orgChart1"/>
    <dgm:cxn modelId="{FFA04D8D-7013-42CB-939A-270A92370F77}" type="presParOf" srcId="{D7649F5A-2D09-48C8-93D4-1FDC2ADAEDAB}" destId="{F552A6FB-8201-41A5-A8A5-632160A8AA9F}" srcOrd="5" destOrd="0" presId="urn:microsoft.com/office/officeart/2005/8/layout/orgChart1"/>
    <dgm:cxn modelId="{1CA7A6F5-5AE2-437D-AA87-7665D19ACDD4}" type="presParOf" srcId="{F552A6FB-8201-41A5-A8A5-632160A8AA9F}" destId="{99BE7280-F7CB-4361-8B52-1FDC4F1CD450}" srcOrd="0" destOrd="0" presId="urn:microsoft.com/office/officeart/2005/8/layout/orgChart1"/>
    <dgm:cxn modelId="{1CEA2CFC-2209-4EB0-9ED8-51482A0507D2}" type="presParOf" srcId="{99BE7280-F7CB-4361-8B52-1FDC4F1CD450}" destId="{81B86C5E-1AA8-41F9-82B7-1D5A34EA2729}" srcOrd="0" destOrd="0" presId="urn:microsoft.com/office/officeart/2005/8/layout/orgChart1"/>
    <dgm:cxn modelId="{A3EE7CDA-D508-4B3E-9FE8-761920F4B91B}" type="presParOf" srcId="{99BE7280-F7CB-4361-8B52-1FDC4F1CD450}" destId="{19349234-391D-41F0-A157-276461C9307E}" srcOrd="1" destOrd="0" presId="urn:microsoft.com/office/officeart/2005/8/layout/orgChart1"/>
    <dgm:cxn modelId="{03D21F36-79D2-4E16-A4A8-94171B3EC091}" type="presParOf" srcId="{F552A6FB-8201-41A5-A8A5-632160A8AA9F}" destId="{CBBCED42-DD5C-48C5-87CA-66C49A23266E}" srcOrd="1" destOrd="0" presId="urn:microsoft.com/office/officeart/2005/8/layout/orgChart1"/>
    <dgm:cxn modelId="{4E38B081-034B-4998-ABAA-8324E83FF9C7}" type="presParOf" srcId="{F552A6FB-8201-41A5-A8A5-632160A8AA9F}" destId="{D32F22D9-A976-4BC1-823D-AD944157BA37}" srcOrd="2" destOrd="0" presId="urn:microsoft.com/office/officeart/2005/8/layout/orgChart1"/>
    <dgm:cxn modelId="{014390E1-3C78-487B-8698-4D6F16212705}" type="presParOf" srcId="{85391415-41B6-490D-B0E0-14751A2711E2}" destId="{303C49F3-09EB-4162-AB90-8596028257F1}" srcOrd="2" destOrd="0" presId="urn:microsoft.com/office/officeart/2005/8/layout/orgChart1"/>
    <dgm:cxn modelId="{3491216D-0ED1-4BA3-BBA4-FD715808AA76}" type="presParOf" srcId="{BB847CA0-05B3-4F7F-954D-B1432621DB4E}" destId="{302B836C-FD36-4F5D-9393-1D49587B1B66}" srcOrd="1" destOrd="0" presId="urn:microsoft.com/office/officeart/2005/8/layout/orgChart1"/>
    <dgm:cxn modelId="{A05956C6-F6BF-4E7B-AAD3-10E2E7D8B2A6}" type="presParOf" srcId="{302B836C-FD36-4F5D-9393-1D49587B1B66}" destId="{E8D52781-0F05-4E7A-9454-0208D95B85E5}" srcOrd="0" destOrd="0" presId="urn:microsoft.com/office/officeart/2005/8/layout/orgChart1"/>
    <dgm:cxn modelId="{1216A3BA-7987-4186-8C1D-D16CAA79FFF7}" type="presParOf" srcId="{E8D52781-0F05-4E7A-9454-0208D95B85E5}" destId="{B2DEBC84-7452-4175-A626-A3244E7F2321}" srcOrd="0" destOrd="0" presId="urn:microsoft.com/office/officeart/2005/8/layout/orgChart1"/>
    <dgm:cxn modelId="{3DC4D5BA-1176-46C7-A5D8-2C6EC486D75C}" type="presParOf" srcId="{E8D52781-0F05-4E7A-9454-0208D95B85E5}" destId="{EC4D8DFE-7997-40FB-81CF-F7CB542B5E5B}" srcOrd="1" destOrd="0" presId="urn:microsoft.com/office/officeart/2005/8/layout/orgChart1"/>
    <dgm:cxn modelId="{0200BF31-9180-441D-8AC3-CCA79B9DF6E1}" type="presParOf" srcId="{302B836C-FD36-4F5D-9393-1D49587B1B66}" destId="{4150F3C5-A603-47A3-8978-D51C96EAF805}" srcOrd="1" destOrd="0" presId="urn:microsoft.com/office/officeart/2005/8/layout/orgChart1"/>
    <dgm:cxn modelId="{000EE7A7-0F35-43C7-A1FF-1E32FA5ECF4B}" type="presParOf" srcId="{302B836C-FD36-4F5D-9393-1D49587B1B66}" destId="{76422979-A01D-48E5-9D83-4E76EE00B7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58036-E1D6-472B-B980-B6CC519FA6BD}">
      <dsp:nvSpPr>
        <dsp:cNvPr id="0" name=""/>
        <dsp:cNvSpPr/>
      </dsp:nvSpPr>
      <dsp:spPr>
        <a:xfrm>
          <a:off x="3571" y="741622"/>
          <a:ext cx="1561703" cy="937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nb-NO" sz="2300" kern="1200" dirty="0" smtClean="0"/>
            <a:t>Bruker</a:t>
          </a:r>
          <a:endParaRPr lang="nb-NO" sz="2300" kern="1200" dirty="0"/>
        </a:p>
      </dsp:txBody>
      <dsp:txXfrm>
        <a:off x="31015" y="769066"/>
        <a:ext cx="1506815" cy="882133"/>
      </dsp:txXfrm>
    </dsp:sp>
    <dsp:sp modelId="{B11EA256-82F0-436F-B916-E49260ED70B6}">
      <dsp:nvSpPr>
        <dsp:cNvPr id="0" name=""/>
        <dsp:cNvSpPr/>
      </dsp:nvSpPr>
      <dsp:spPr>
        <a:xfrm>
          <a:off x="1721445" y="10164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b-NO" sz="1600" kern="1200"/>
        </a:p>
      </dsp:txBody>
      <dsp:txXfrm>
        <a:off x="1721445" y="1093942"/>
        <a:ext cx="231757" cy="232382"/>
      </dsp:txXfrm>
    </dsp:sp>
    <dsp:sp modelId="{E8CC7A1B-CBAB-4E66-AAED-2AC1B38E76D6}">
      <dsp:nvSpPr>
        <dsp:cNvPr id="0" name=""/>
        <dsp:cNvSpPr/>
      </dsp:nvSpPr>
      <dsp:spPr>
        <a:xfrm>
          <a:off x="2189956" y="741622"/>
          <a:ext cx="1561703" cy="937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nb-NO" sz="2300" kern="1200" dirty="0" smtClean="0"/>
            <a:t>Regionalt FVR</a:t>
          </a:r>
          <a:endParaRPr lang="nb-NO" sz="2300" kern="1200" dirty="0"/>
        </a:p>
      </dsp:txBody>
      <dsp:txXfrm>
        <a:off x="2217400" y="769066"/>
        <a:ext cx="1506815" cy="882133"/>
      </dsp:txXfrm>
    </dsp:sp>
    <dsp:sp modelId="{35F17243-B302-4E43-B8C4-5C1EAC036AB2}">
      <dsp:nvSpPr>
        <dsp:cNvPr id="0" name=""/>
        <dsp:cNvSpPr/>
      </dsp:nvSpPr>
      <dsp:spPr>
        <a:xfrm>
          <a:off x="3907829" y="10164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b-NO" sz="1600" kern="1200"/>
        </a:p>
      </dsp:txBody>
      <dsp:txXfrm>
        <a:off x="3907829" y="1093942"/>
        <a:ext cx="231757" cy="232382"/>
      </dsp:txXfrm>
    </dsp:sp>
    <dsp:sp modelId="{F81BB341-319D-4D61-AE95-56988E97AC4E}">
      <dsp:nvSpPr>
        <dsp:cNvPr id="0" name=""/>
        <dsp:cNvSpPr/>
      </dsp:nvSpPr>
      <dsp:spPr>
        <a:xfrm>
          <a:off x="4376340" y="741622"/>
          <a:ext cx="1561703" cy="937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nb-NO" sz="2300" kern="1200" dirty="0" smtClean="0"/>
            <a:t>FVR/BHM/ Innovasjon</a:t>
          </a:r>
          <a:endParaRPr lang="nb-NO" sz="2300" kern="1200" dirty="0"/>
        </a:p>
      </dsp:txBody>
      <dsp:txXfrm>
        <a:off x="4403784" y="769066"/>
        <a:ext cx="1506815" cy="882133"/>
      </dsp:txXfrm>
    </dsp:sp>
    <dsp:sp modelId="{FBA8C00C-7840-4C83-BEEF-08CD2CB8B4CB}">
      <dsp:nvSpPr>
        <dsp:cNvPr id="0" name=""/>
        <dsp:cNvSpPr/>
      </dsp:nvSpPr>
      <dsp:spPr>
        <a:xfrm>
          <a:off x="6094214" y="10164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nb-NO" sz="1600" kern="1200"/>
        </a:p>
      </dsp:txBody>
      <dsp:txXfrm>
        <a:off x="6094214" y="1093942"/>
        <a:ext cx="231757" cy="232382"/>
      </dsp:txXfrm>
    </dsp:sp>
    <dsp:sp modelId="{99F00CDA-0E51-498B-A8A9-60FA3070574A}">
      <dsp:nvSpPr>
        <dsp:cNvPr id="0" name=""/>
        <dsp:cNvSpPr/>
      </dsp:nvSpPr>
      <dsp:spPr>
        <a:xfrm>
          <a:off x="6562724" y="741622"/>
          <a:ext cx="1561703" cy="9370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nb-NO" sz="2300" kern="1200" dirty="0" smtClean="0"/>
            <a:t>Softpro</a:t>
          </a:r>
          <a:endParaRPr lang="nb-NO" sz="2300" kern="1200" dirty="0"/>
        </a:p>
      </dsp:txBody>
      <dsp:txXfrm>
        <a:off x="6590168" y="769066"/>
        <a:ext cx="1506815" cy="88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536F0-F0E1-4B34-BAF9-1EAEE64CEB2B}">
      <dsp:nvSpPr>
        <dsp:cNvPr id="0" name=""/>
        <dsp:cNvSpPr/>
      </dsp:nvSpPr>
      <dsp:spPr>
        <a:xfrm>
          <a:off x="3089563" y="2207787"/>
          <a:ext cx="2185888" cy="448983"/>
        </a:xfrm>
        <a:custGeom>
          <a:avLst/>
          <a:gdLst/>
          <a:ahLst/>
          <a:cxnLst/>
          <a:rect l="0" t="0" r="0" b="0"/>
          <a:pathLst>
            <a:path>
              <a:moveTo>
                <a:pt x="0" y="0"/>
              </a:moveTo>
              <a:lnTo>
                <a:pt x="0" y="259298"/>
              </a:lnTo>
              <a:lnTo>
                <a:pt x="2185888" y="259298"/>
              </a:lnTo>
              <a:lnTo>
                <a:pt x="2185888" y="448983"/>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A74301D-94E3-42DE-9305-E03D80FC83B7}">
      <dsp:nvSpPr>
        <dsp:cNvPr id="0" name=""/>
        <dsp:cNvSpPr/>
      </dsp:nvSpPr>
      <dsp:spPr>
        <a:xfrm>
          <a:off x="3043843" y="2207787"/>
          <a:ext cx="91440" cy="448983"/>
        </a:xfrm>
        <a:custGeom>
          <a:avLst/>
          <a:gdLst/>
          <a:ahLst/>
          <a:cxnLst/>
          <a:rect l="0" t="0" r="0" b="0"/>
          <a:pathLst>
            <a:path>
              <a:moveTo>
                <a:pt x="45720" y="0"/>
              </a:moveTo>
              <a:lnTo>
                <a:pt x="45720" y="448983"/>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6424AC6-FB41-400B-975E-07685BDDD719}">
      <dsp:nvSpPr>
        <dsp:cNvPr id="0" name=""/>
        <dsp:cNvSpPr/>
      </dsp:nvSpPr>
      <dsp:spPr>
        <a:xfrm>
          <a:off x="903674" y="2207787"/>
          <a:ext cx="2185888" cy="448983"/>
        </a:xfrm>
        <a:custGeom>
          <a:avLst/>
          <a:gdLst/>
          <a:ahLst/>
          <a:cxnLst/>
          <a:rect l="0" t="0" r="0" b="0"/>
          <a:pathLst>
            <a:path>
              <a:moveTo>
                <a:pt x="2185888" y="0"/>
              </a:moveTo>
              <a:lnTo>
                <a:pt x="2185888" y="259298"/>
              </a:lnTo>
              <a:lnTo>
                <a:pt x="0" y="259298"/>
              </a:lnTo>
              <a:lnTo>
                <a:pt x="0" y="448983"/>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536D8FD-0008-4FDE-B093-B6900D6F1100}">
      <dsp:nvSpPr>
        <dsp:cNvPr id="0" name=""/>
        <dsp:cNvSpPr/>
      </dsp:nvSpPr>
      <dsp:spPr>
        <a:xfrm>
          <a:off x="2186303" y="1304527"/>
          <a:ext cx="1806519" cy="90325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nb-NO" sz="4200" kern="1200" dirty="0" smtClean="0"/>
            <a:t>Medusa</a:t>
          </a:r>
          <a:endParaRPr lang="nb-NO" sz="4200" kern="1200" dirty="0"/>
        </a:p>
      </dsp:txBody>
      <dsp:txXfrm>
        <a:off x="2186303" y="1304527"/>
        <a:ext cx="1806519" cy="903259"/>
      </dsp:txXfrm>
    </dsp:sp>
    <dsp:sp modelId="{A2DDFEF3-C73A-499D-AD68-D186FE700FC5}">
      <dsp:nvSpPr>
        <dsp:cNvPr id="0" name=""/>
        <dsp:cNvSpPr/>
      </dsp:nvSpPr>
      <dsp:spPr>
        <a:xfrm>
          <a:off x="414" y="2656771"/>
          <a:ext cx="1806519" cy="90325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nb-NO" sz="4200" kern="1200" dirty="0" smtClean="0"/>
            <a:t>Oracle</a:t>
          </a:r>
          <a:endParaRPr lang="nb-NO" sz="4200" kern="1200" dirty="0"/>
        </a:p>
      </dsp:txBody>
      <dsp:txXfrm>
        <a:off x="414" y="2656771"/>
        <a:ext cx="1806519" cy="903259"/>
      </dsp:txXfrm>
    </dsp:sp>
    <dsp:sp modelId="{CCA23B8A-8C98-46E2-9050-8C8C9C9DE4CC}">
      <dsp:nvSpPr>
        <dsp:cNvPr id="0" name=""/>
        <dsp:cNvSpPr/>
      </dsp:nvSpPr>
      <dsp:spPr>
        <a:xfrm>
          <a:off x="2186303" y="2656771"/>
          <a:ext cx="1806519" cy="90325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nb-NO" sz="4200" kern="1200" dirty="0" smtClean="0"/>
            <a:t>SAP</a:t>
          </a:r>
          <a:endParaRPr lang="nb-NO" sz="4200" kern="1200" dirty="0"/>
        </a:p>
      </dsp:txBody>
      <dsp:txXfrm>
        <a:off x="2186303" y="2656771"/>
        <a:ext cx="1806519" cy="903259"/>
      </dsp:txXfrm>
    </dsp:sp>
    <dsp:sp modelId="{81B86C5E-1AA8-41F9-82B7-1D5A34EA2729}">
      <dsp:nvSpPr>
        <dsp:cNvPr id="0" name=""/>
        <dsp:cNvSpPr/>
      </dsp:nvSpPr>
      <dsp:spPr>
        <a:xfrm>
          <a:off x="4372192" y="2656771"/>
          <a:ext cx="1806519" cy="90325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nb-NO" sz="3200" kern="1200" dirty="0" smtClean="0"/>
            <a:t>Clockwork</a:t>
          </a:r>
          <a:endParaRPr lang="nb-NO" sz="3200" kern="1200" dirty="0"/>
        </a:p>
      </dsp:txBody>
      <dsp:txXfrm>
        <a:off x="4372192" y="2656771"/>
        <a:ext cx="1806519" cy="903259"/>
      </dsp:txXfrm>
    </dsp:sp>
    <dsp:sp modelId="{B2DEBC84-7452-4175-A626-A3244E7F2321}">
      <dsp:nvSpPr>
        <dsp:cNvPr id="0" name=""/>
        <dsp:cNvSpPr/>
      </dsp:nvSpPr>
      <dsp:spPr>
        <a:xfrm>
          <a:off x="2192409" y="102460"/>
          <a:ext cx="1806519" cy="90325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nb-NO" sz="4200" kern="1200" dirty="0" smtClean="0"/>
            <a:t>EPJ</a:t>
          </a:r>
          <a:endParaRPr lang="nb-NO" sz="4200" kern="1200" dirty="0"/>
        </a:p>
      </dsp:txBody>
      <dsp:txXfrm>
        <a:off x="2192409" y="102460"/>
        <a:ext cx="1806519" cy="9032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E7D081D-00C4-4F27-9FB7-56F92581F771}"/>
              </a:ext>
            </a:extLst>
          </p:cNvPr>
          <p:cNvSpPr>
            <a:spLocks noGrp="1"/>
          </p:cNvSpPr>
          <p:nvPr>
            <p:ph type="hdr" sz="quarter"/>
          </p:nvPr>
        </p:nvSpPr>
        <p:spPr>
          <a:xfrm>
            <a:off x="1" y="0"/>
            <a:ext cx="2945659" cy="498056"/>
          </a:xfrm>
          <a:prstGeom prst="rect">
            <a:avLst/>
          </a:prstGeom>
        </p:spPr>
        <p:txBody>
          <a:bodyPr vert="horz" lIns="91433" tIns="45716" rIns="91433" bIns="45716" rtlCol="0"/>
          <a:lstStyle>
            <a:lvl1pPr algn="l">
              <a:defRPr sz="1200"/>
            </a:lvl1pPr>
          </a:lstStyle>
          <a:p>
            <a:endParaRPr lang="nb-NO"/>
          </a:p>
        </p:txBody>
      </p:sp>
      <p:sp>
        <p:nvSpPr>
          <p:cNvPr id="3" name="Plassholder for dato 2">
            <a:extLst>
              <a:ext uri="{FF2B5EF4-FFF2-40B4-BE49-F238E27FC236}">
                <a16:creationId xmlns:a16="http://schemas.microsoft.com/office/drawing/2014/main" id="{9BACA8F7-0286-4A69-9296-22043389E77A}"/>
              </a:ext>
            </a:extLst>
          </p:cNvPr>
          <p:cNvSpPr>
            <a:spLocks noGrp="1"/>
          </p:cNvSpPr>
          <p:nvPr>
            <p:ph type="dt" sz="quarter" idx="1"/>
          </p:nvPr>
        </p:nvSpPr>
        <p:spPr>
          <a:xfrm>
            <a:off x="3850444" y="0"/>
            <a:ext cx="2945659" cy="498056"/>
          </a:xfrm>
          <a:prstGeom prst="rect">
            <a:avLst/>
          </a:prstGeom>
        </p:spPr>
        <p:txBody>
          <a:bodyPr vert="horz" lIns="91433" tIns="45716" rIns="91433" bIns="45716" rtlCol="0"/>
          <a:lstStyle>
            <a:lvl1pPr algn="r">
              <a:defRPr sz="1200"/>
            </a:lvl1pPr>
          </a:lstStyle>
          <a:p>
            <a:fld id="{FEF7D19B-ABB8-405D-A632-EBD6DB666D36}" type="datetimeFigureOut">
              <a:rPr lang="nb-NO" smtClean="0"/>
              <a:t>10.11.2022</a:t>
            </a:fld>
            <a:endParaRPr lang="nb-NO"/>
          </a:p>
        </p:txBody>
      </p:sp>
      <p:sp>
        <p:nvSpPr>
          <p:cNvPr id="4" name="Plassholder for bunntekst 3">
            <a:extLst>
              <a:ext uri="{FF2B5EF4-FFF2-40B4-BE49-F238E27FC236}">
                <a16:creationId xmlns:a16="http://schemas.microsoft.com/office/drawing/2014/main" id="{C6CA398D-6E38-4B3E-8448-CD13E404ECB2}"/>
              </a:ext>
            </a:extLst>
          </p:cNvPr>
          <p:cNvSpPr>
            <a:spLocks noGrp="1"/>
          </p:cNvSpPr>
          <p:nvPr>
            <p:ph type="ftr" sz="quarter" idx="2"/>
          </p:nvPr>
        </p:nvSpPr>
        <p:spPr>
          <a:xfrm>
            <a:off x="1" y="9428585"/>
            <a:ext cx="2945659" cy="498055"/>
          </a:xfrm>
          <a:prstGeom prst="rect">
            <a:avLst/>
          </a:prstGeom>
        </p:spPr>
        <p:txBody>
          <a:bodyPr vert="horz" lIns="91433" tIns="45716" rIns="91433" bIns="45716"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DF9B3648-8466-4A18-B775-5927BEB2BA46}"/>
              </a:ext>
            </a:extLst>
          </p:cNvPr>
          <p:cNvSpPr>
            <a:spLocks noGrp="1"/>
          </p:cNvSpPr>
          <p:nvPr>
            <p:ph type="sldNum" sz="quarter" idx="3"/>
          </p:nvPr>
        </p:nvSpPr>
        <p:spPr>
          <a:xfrm>
            <a:off x="3850444" y="9428585"/>
            <a:ext cx="2945659" cy="498055"/>
          </a:xfrm>
          <a:prstGeom prst="rect">
            <a:avLst/>
          </a:prstGeom>
        </p:spPr>
        <p:txBody>
          <a:bodyPr vert="horz" lIns="91433" tIns="45716" rIns="91433" bIns="45716" rtlCol="0" anchor="b"/>
          <a:lstStyle>
            <a:lvl1pPr algn="r">
              <a:defRPr sz="1200"/>
            </a:lvl1pPr>
          </a:lstStyle>
          <a:p>
            <a:fld id="{B92817C7-0CD1-4AB6-A161-706ECA8E8AE3}" type="slidenum">
              <a:rPr lang="nb-NO" smtClean="0"/>
              <a:t>‹#›</a:t>
            </a:fld>
            <a:endParaRPr lang="nb-NO"/>
          </a:p>
        </p:txBody>
      </p:sp>
    </p:spTree>
    <p:extLst>
      <p:ext uri="{BB962C8B-B14F-4D97-AF65-F5344CB8AC3E}">
        <p14:creationId xmlns:p14="http://schemas.microsoft.com/office/powerpoint/2010/main" val="1889214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8056"/>
          </a:xfrm>
          <a:prstGeom prst="rect">
            <a:avLst/>
          </a:prstGeom>
        </p:spPr>
        <p:txBody>
          <a:bodyPr vert="horz" lIns="91433" tIns="45716" rIns="91433" bIns="45716" rtlCol="0"/>
          <a:lstStyle>
            <a:lvl1pPr algn="l">
              <a:defRPr sz="1200"/>
            </a:lvl1pPr>
          </a:lstStyle>
          <a:p>
            <a:endParaRPr lang="nb-NO"/>
          </a:p>
        </p:txBody>
      </p:sp>
      <p:sp>
        <p:nvSpPr>
          <p:cNvPr id="3" name="Plassholder for dato 2"/>
          <p:cNvSpPr>
            <a:spLocks noGrp="1"/>
          </p:cNvSpPr>
          <p:nvPr>
            <p:ph type="dt" idx="1"/>
          </p:nvPr>
        </p:nvSpPr>
        <p:spPr>
          <a:xfrm>
            <a:off x="3850444" y="0"/>
            <a:ext cx="2945659" cy="498056"/>
          </a:xfrm>
          <a:prstGeom prst="rect">
            <a:avLst/>
          </a:prstGeom>
        </p:spPr>
        <p:txBody>
          <a:bodyPr vert="horz" lIns="91433" tIns="45716" rIns="91433" bIns="45716" rtlCol="0"/>
          <a:lstStyle>
            <a:lvl1pPr algn="r">
              <a:defRPr sz="1200"/>
            </a:lvl1pPr>
          </a:lstStyle>
          <a:p>
            <a:fld id="{73FAAF9F-1699-E943-ACCE-9682E6851D55}" type="datetimeFigureOut">
              <a:rPr lang="nb-NO" smtClean="0"/>
              <a:t>10.11.2022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6" rIns="91433" bIns="45716" rtlCol="0" anchor="ctr"/>
          <a:lstStyle/>
          <a:p>
            <a:endParaRPr lang="nb-NO"/>
          </a:p>
        </p:txBody>
      </p:sp>
      <p:sp>
        <p:nvSpPr>
          <p:cNvPr id="5" name="Plassholder for notater 4"/>
          <p:cNvSpPr>
            <a:spLocks noGrp="1"/>
          </p:cNvSpPr>
          <p:nvPr>
            <p:ph type="body" sz="quarter" idx="3"/>
          </p:nvPr>
        </p:nvSpPr>
        <p:spPr>
          <a:xfrm>
            <a:off x="679768" y="4777195"/>
            <a:ext cx="5438140" cy="3908613"/>
          </a:xfrm>
          <a:prstGeom prst="rect">
            <a:avLst/>
          </a:prstGeom>
        </p:spPr>
        <p:txBody>
          <a:bodyPr vert="horz" lIns="91433" tIns="45716" rIns="91433" bIns="45716"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1" y="9428585"/>
            <a:ext cx="2945659" cy="498055"/>
          </a:xfrm>
          <a:prstGeom prst="rect">
            <a:avLst/>
          </a:prstGeom>
        </p:spPr>
        <p:txBody>
          <a:bodyPr vert="horz" lIns="91433" tIns="45716" rIns="91433" bIns="45716"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4" y="9428585"/>
            <a:ext cx="2945659" cy="498055"/>
          </a:xfrm>
          <a:prstGeom prst="rect">
            <a:avLst/>
          </a:prstGeom>
        </p:spPr>
        <p:txBody>
          <a:bodyPr vert="horz" lIns="91433" tIns="45716" rIns="91433" bIns="45716" rtlCol="0" anchor="b"/>
          <a:lstStyle>
            <a:lvl1pPr algn="r">
              <a:defRPr sz="1200"/>
            </a:lvl1pPr>
          </a:lstStyle>
          <a:p>
            <a:fld id="{479F8C22-4B7E-C849-A7FA-08599E78BF2C}" type="slidenum">
              <a:rPr lang="nb-NO" smtClean="0"/>
              <a:t>‹#›</a:t>
            </a:fld>
            <a:endParaRPr lang="nb-NO"/>
          </a:p>
        </p:txBody>
      </p:sp>
    </p:spTree>
    <p:extLst>
      <p:ext uri="{BB962C8B-B14F-4D97-AF65-F5344CB8AC3E}">
        <p14:creationId xmlns:p14="http://schemas.microsoft.com/office/powerpoint/2010/main" val="117168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ssholder for lysbilde 1"/>
          <p:cNvSpPr>
            <a:spLocks noGrp="1" noRot="1" noChangeAspect="1"/>
          </p:cNvSpPr>
          <p:nvPr>
            <p:ph type="sldImg"/>
          </p:nvPr>
        </p:nvSpPr>
        <p:spPr bwMode="auto">
          <a:xfrm>
            <a:off x="422275" y="1241425"/>
            <a:ext cx="5953125" cy="3349625"/>
          </a:xfrm>
          <a:noFill/>
          <a:ln>
            <a:solidFill>
              <a:srgbClr val="000000"/>
            </a:solidFill>
            <a:miter lim="800000"/>
            <a:headEnd/>
            <a:tailEnd/>
          </a:ln>
        </p:spPr>
      </p:sp>
      <p:sp>
        <p:nvSpPr>
          <p:cNvPr id="16386"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dirty="0"/>
          </a:p>
        </p:txBody>
      </p:sp>
      <p:sp>
        <p:nvSpPr>
          <p:cNvPr id="16387" name="Plassholder for topptekst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nb-NO" dirty="0">
              <a:latin typeface="Arial" pitchFamily="34" charset="0"/>
            </a:endParaRPr>
          </a:p>
        </p:txBody>
      </p:sp>
      <p:sp>
        <p:nvSpPr>
          <p:cNvPr id="16388" name="Plassholder for dato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2B8B9E5-A84D-42BD-A167-E52BFC931A79}" type="datetime1">
              <a:rPr lang="nb-NO" smtClean="0">
                <a:latin typeface="Arial" pitchFamily="34" charset="0"/>
              </a:rPr>
              <a:pPr/>
              <a:t>10.11.2022</a:t>
            </a:fld>
            <a:endParaRPr lang="nb-NO" dirty="0">
              <a:latin typeface="Arial" pitchFamily="34" charset="0"/>
            </a:endParaRPr>
          </a:p>
        </p:txBody>
      </p:sp>
      <p:sp>
        <p:nvSpPr>
          <p:cNvPr id="16389" name="Plassholder for bunntekst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dirty="0">
              <a:latin typeface="Arial" pitchFamily="34" charset="0"/>
            </a:endParaRPr>
          </a:p>
        </p:txBody>
      </p:sp>
      <p:sp>
        <p:nvSpPr>
          <p:cNvPr id="16390" name="Plassholder for lysbildenumm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93EE86-F28E-4EAA-A492-60588141905C}" type="slidenum">
              <a:rPr lang="nb-NO" smtClean="0">
                <a:latin typeface="Arial" pitchFamily="34" charset="0"/>
              </a:rPr>
              <a:pPr/>
              <a:t>1</a:t>
            </a:fld>
            <a:endParaRPr lang="nb-NO" dirty="0">
              <a:latin typeface="Arial" pitchFamily="34" charset="0"/>
            </a:endParaRPr>
          </a:p>
        </p:txBody>
      </p:sp>
    </p:spTree>
    <p:extLst>
      <p:ext uri="{BB962C8B-B14F-4D97-AF65-F5344CB8AC3E}">
        <p14:creationId xmlns:p14="http://schemas.microsoft.com/office/powerpoint/2010/main" val="106152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14</a:t>
            </a:fld>
            <a:endParaRPr lang="nb-NO"/>
          </a:p>
        </p:txBody>
      </p:sp>
    </p:spTree>
    <p:extLst>
      <p:ext uri="{BB962C8B-B14F-4D97-AF65-F5344CB8AC3E}">
        <p14:creationId xmlns:p14="http://schemas.microsoft.com/office/powerpoint/2010/main" val="381860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15</a:t>
            </a:fld>
            <a:endParaRPr lang="nb-NO"/>
          </a:p>
        </p:txBody>
      </p:sp>
    </p:spTree>
    <p:extLst>
      <p:ext uri="{BB962C8B-B14F-4D97-AF65-F5344CB8AC3E}">
        <p14:creationId xmlns:p14="http://schemas.microsoft.com/office/powerpoint/2010/main" val="175447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sz="2000" dirty="0" smtClean="0"/>
              <a:t>Beskrive behov (ikke be om løsninger)</a:t>
            </a:r>
          </a:p>
          <a:p>
            <a:pPr lvl="1"/>
            <a:r>
              <a:rPr lang="nb-NO" sz="2000" dirty="0" smtClean="0"/>
              <a:t>Prioritering av endringsønsker og satsningsområder </a:t>
            </a:r>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17</a:t>
            </a:fld>
            <a:endParaRPr lang="nb-NO"/>
          </a:p>
        </p:txBody>
      </p:sp>
    </p:spTree>
    <p:extLst>
      <p:ext uri="{BB962C8B-B14F-4D97-AF65-F5344CB8AC3E}">
        <p14:creationId xmlns:p14="http://schemas.microsoft.com/office/powerpoint/2010/main" val="221851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Tilbakemeldinger +/-</a:t>
            </a:r>
          </a:p>
          <a:p>
            <a:r>
              <a:rPr lang="nb-NO" sz="1200" kern="1200" dirty="0" smtClean="0">
                <a:solidFill>
                  <a:schemeClr val="tx1"/>
                </a:solidFill>
                <a:effectLst/>
                <a:latin typeface="+mn-lt"/>
                <a:ea typeface="+mn-ea"/>
                <a:cs typeface="+mn-cs"/>
              </a:rPr>
              <a:t>Stake ut veien videre sammen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Bruk av data-analyse og BI Analytics – Få innsikt om rikets tilstand, identifisere svakheter, se muligheter</a:t>
            </a:r>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18</a:t>
            </a:fld>
            <a:endParaRPr lang="nb-NO"/>
          </a:p>
        </p:txBody>
      </p:sp>
    </p:spTree>
    <p:extLst>
      <p:ext uri="{BB962C8B-B14F-4D97-AF65-F5344CB8AC3E}">
        <p14:creationId xmlns:p14="http://schemas.microsoft.com/office/powerpoint/2010/main" val="381836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2"/>
            <a:r>
              <a:rPr lang="nb-NO" dirty="0" smtClean="0"/>
              <a:t>Samarbeid mellom sykehus – universitet</a:t>
            </a:r>
            <a:r>
              <a:rPr lang="nb-NO" baseline="0" dirty="0" smtClean="0"/>
              <a:t> – SoftPro: </a:t>
            </a:r>
            <a:r>
              <a:rPr lang="nb-NO" dirty="0" smtClean="0"/>
              <a:t>Everflo </a:t>
            </a:r>
            <a:r>
              <a:rPr lang="nb-NO" dirty="0" smtClean="0"/>
              <a:t>Q Varmesensor på filter</a:t>
            </a:r>
          </a:p>
        </p:txBody>
      </p:sp>
      <p:sp>
        <p:nvSpPr>
          <p:cNvPr id="4" name="Plassholder for lysbildenummer 3"/>
          <p:cNvSpPr>
            <a:spLocks noGrp="1"/>
          </p:cNvSpPr>
          <p:nvPr>
            <p:ph type="sldNum" sz="quarter" idx="10"/>
          </p:nvPr>
        </p:nvSpPr>
        <p:spPr/>
        <p:txBody>
          <a:bodyPr/>
          <a:lstStyle/>
          <a:p>
            <a:fld id="{479F8C22-4B7E-C849-A7FA-08599E78BF2C}" type="slidenum">
              <a:rPr lang="nb-NO" smtClean="0"/>
              <a:t>19</a:t>
            </a:fld>
            <a:endParaRPr lang="nb-NO"/>
          </a:p>
        </p:txBody>
      </p:sp>
    </p:spTree>
    <p:extLst>
      <p:ext uri="{BB962C8B-B14F-4D97-AF65-F5344CB8AC3E}">
        <p14:creationId xmlns:p14="http://schemas.microsoft.com/office/powerpoint/2010/main" val="1928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mye utvikling som foregår i og rundt Medusa, men det som kanskje er mest etterlengtet, og mest spennende, er arbeidet som pågår rundt en digital bestillingsløsning for pasienter.</a:t>
            </a:r>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20</a:t>
            </a:fld>
            <a:endParaRPr lang="nb-NO"/>
          </a:p>
        </p:txBody>
      </p:sp>
    </p:spTree>
    <p:extLst>
      <p:ext uri="{BB962C8B-B14F-4D97-AF65-F5344CB8AC3E}">
        <p14:creationId xmlns:p14="http://schemas.microsoft.com/office/powerpoint/2010/main" val="1550043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frustrerende at vi fortsatt henger igjen i Steinalderen</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og ikke har en nasjonal, digital bestillingsportal for pasienter.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En digital bestillingsportal</a:t>
            </a:r>
            <a:r>
              <a:rPr lang="nb-NO" sz="1200" kern="1200" baseline="0" dirty="0" smtClean="0">
                <a:solidFill>
                  <a:schemeClr val="tx1"/>
                </a:solidFill>
                <a:effectLst/>
                <a:latin typeface="+mn-lt"/>
                <a:ea typeface="+mn-ea"/>
                <a:cs typeface="+mn-cs"/>
              </a:rPr>
              <a:t> vil gi STORE GEVINSTER</a:t>
            </a:r>
          </a:p>
          <a:p>
            <a:pPr marL="0" indent="0">
              <a:buNone/>
            </a:pPr>
            <a:r>
              <a:rPr lang="nb-NO" sz="1200" dirty="0" smtClean="0"/>
              <a:t>Det er samfunnsøkonomisk å holde pasienten ut av sykehuset, samt at det frigjør senger til de som må være på sykehuset. Økt hjemmebehandling er i takt med den generelle pasientveksten, men kommer også fra den vedtatte strategien til HOD, som har bedt de regionale helseforetakene flytte spesialisthelsetjenester hjem til pasienten ved hjelp av teknologi. </a:t>
            </a:r>
          </a:p>
          <a:p>
            <a:pPr marL="0" indent="0">
              <a:buNone/>
            </a:pPr>
            <a:r>
              <a:rPr lang="nb-NO" sz="1200" dirty="0" smtClean="0"/>
              <a:t> </a:t>
            </a:r>
          </a:p>
          <a:p>
            <a:pPr marL="0" indent="0">
              <a:buNone/>
            </a:pPr>
            <a:r>
              <a:rPr lang="nb-NO" sz="1200" dirty="0" smtClean="0"/>
              <a:t>Det stilles særegne krav til medisinsk utstyr som benyttes i hjemmebehandling. Utstyret må tilfredsstille kravene som følger av lov om medisinsk utstyr og forskrift om håndtering av medisinsk utstyr (håndteringsforskriften). Håndtering omfatter anskaffelse, opplæring, plassering / tilkobling, bruk, vedlikehold / reparasjoner, oppbevaring / lagring, kassasjon av medisinsk utstyr og meldeplikt. </a:t>
            </a:r>
          </a:p>
          <a:p>
            <a:pPr marL="0" indent="0">
              <a:buNone/>
            </a:pPr>
            <a:r>
              <a:rPr lang="nb-NO" sz="1200" dirty="0" smtClean="0"/>
              <a:t> </a:t>
            </a:r>
          </a:p>
          <a:p>
            <a:pPr marL="0" indent="0">
              <a:buNone/>
            </a:pPr>
            <a:r>
              <a:rPr lang="nb-NO" sz="1200" dirty="0" smtClean="0"/>
              <a:t>Forvaltningssystemet Medusa er felles for alle BHM enheter i Norge. Det kobler MTU og pasient slik at vi ivaretar håndskriften om forvaltning av medisinsk teknisk utstyr. Kommer det en sikkerhetsmelding om mulig lekkasje i en ernæringspumpe så vet vi hvilke pasienter som må varsles. Vi vet når en </a:t>
            </a:r>
            <a:r>
              <a:rPr lang="nb-NO" sz="1200" dirty="0" err="1" smtClean="0"/>
              <a:t>cpap</a:t>
            </a:r>
            <a:r>
              <a:rPr lang="nb-NO" sz="1200" dirty="0" smtClean="0"/>
              <a:t> trenger nytt filter og hvilken maske pasienten trenger. Vi vet hvor mange INR strimler en pasient brukte i fjor, og vi vet når pasienten sist fikk ny sensor til sin CGM. Vi vet om respiratoren har vært på service, og når Oksygenkonsentratoren skal inn til periodisk vedlikehold.</a:t>
            </a:r>
          </a:p>
          <a:p>
            <a:pPr marL="0" indent="0">
              <a:buNone/>
            </a:pPr>
            <a:r>
              <a:rPr lang="nb-NO" sz="1200" dirty="0" smtClean="0"/>
              <a:t> </a:t>
            </a:r>
          </a:p>
          <a:p>
            <a:pPr marL="0" indent="0">
              <a:buNone/>
            </a:pPr>
            <a:r>
              <a:rPr lang="nb-NO" sz="1200" dirty="0" smtClean="0"/>
              <a:t>Alle BHM enhetene i Norge rapporterer om en betydelig vekst i antall henvendelser, utsendelser, og det er behov for mer plass og flere ansatte. I dag kommer henvendelser på mail eller på telefon, og det brukes mange hoder på å ta mot henvendelser og registrere disse som plukkordre i Medusa. En stor andel av henvendelsene er gjentagende bestillinger som med fordel kunne vært automatisert. En stor andel av mailene bryter retningslinjene for behandling av personopplysninger.</a:t>
            </a:r>
          </a:p>
          <a:p>
            <a:pPr marL="0" indent="0">
              <a:buNone/>
            </a:pPr>
            <a:r>
              <a:rPr lang="nb-NO" sz="1200" dirty="0" smtClean="0"/>
              <a:t> </a:t>
            </a:r>
          </a:p>
          <a:p>
            <a:pPr marL="0" indent="0">
              <a:buNone/>
            </a:pPr>
            <a:r>
              <a:rPr lang="nb-NO" sz="1200" dirty="0" smtClean="0"/>
              <a:t>BHM ønsker seg en digitalløsning hvor pasienten kan logge seg inn sikkert og:</a:t>
            </a:r>
          </a:p>
          <a:p>
            <a:pPr marL="0" lvl="0" indent="0">
              <a:buNone/>
            </a:pPr>
            <a:r>
              <a:rPr lang="nb-NO" sz="1200" dirty="0" smtClean="0"/>
              <a:t>Huke av for hvilke varer hen trenger</a:t>
            </a:r>
          </a:p>
          <a:p>
            <a:pPr marL="0" lvl="0" indent="0">
              <a:buNone/>
            </a:pPr>
            <a:r>
              <a:rPr lang="nb-NO" sz="1200" dirty="0" smtClean="0"/>
              <a:t>Opprette en supportsak /reklamasjon</a:t>
            </a:r>
          </a:p>
          <a:p>
            <a:pPr marL="0" indent="0">
              <a:buNone/>
            </a:pPr>
            <a:r>
              <a:rPr lang="nb-NO" sz="1200" dirty="0" smtClean="0"/>
              <a:t>Handlingene skal dukke opp i Medusa som en plukkordre eller sak</a:t>
            </a:r>
          </a:p>
          <a:p>
            <a:pPr marL="0" indent="0">
              <a:buNone/>
            </a:pPr>
            <a:r>
              <a:rPr lang="nb-NO" sz="1200" dirty="0" smtClean="0"/>
              <a:t> </a:t>
            </a:r>
          </a:p>
          <a:p>
            <a:pPr marL="0" indent="0">
              <a:buNone/>
            </a:pPr>
            <a:r>
              <a:rPr lang="nb-NO" sz="1200" dirty="0" smtClean="0"/>
              <a:t>Dette vil ivareta personvern, spare pasient for lange ventetider på telefon, samt frigjøre tid og ressurser for BHM-enheten.</a:t>
            </a:r>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21</a:t>
            </a:fld>
            <a:endParaRPr lang="nb-NO"/>
          </a:p>
        </p:txBody>
      </p:sp>
    </p:spTree>
    <p:extLst>
      <p:ext uri="{BB962C8B-B14F-4D97-AF65-F5344CB8AC3E}">
        <p14:creationId xmlns:p14="http://schemas.microsoft.com/office/powerpoint/2010/main" val="1586088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err="1" smtClean="0">
                <a:solidFill>
                  <a:schemeClr val="tx1"/>
                </a:solidFill>
                <a:effectLst/>
                <a:latin typeface="+mn-lt"/>
                <a:ea typeface="+mn-ea"/>
                <a:cs typeface="+mn-cs"/>
              </a:rPr>
              <a:t>Pga</a:t>
            </a:r>
            <a:r>
              <a:rPr lang="nb-NO" sz="1200" i="1" kern="1200" dirty="0" smtClean="0">
                <a:solidFill>
                  <a:schemeClr val="tx1"/>
                </a:solidFill>
                <a:effectLst/>
                <a:latin typeface="+mn-lt"/>
                <a:ea typeface="+mn-ea"/>
                <a:cs typeface="+mn-cs"/>
              </a:rPr>
              <a:t> knallhard konkurranse i HSØ og Sykehuspartner om hvilke prosjekt som skal få grønt lys, er det uklart når utviklingen kan gå i gang. Det er ønskelig at integrasjon mellom Medusa og ERP kommer på plass først og det kan bety at HSØ Logistikkprosjekt om Regionalt Forsyningssenter kommer foran i køen.</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Fint om alle HF i HSØ melder inn behov for pasientbestilling på nett, slik at dette kommet så høyt opp som mulig på prioriteringslisten til HSØ og Sykehuspartner.</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22</a:t>
            </a:fld>
            <a:endParaRPr lang="nb-NO"/>
          </a:p>
        </p:txBody>
      </p:sp>
    </p:spTree>
    <p:extLst>
      <p:ext uri="{BB962C8B-B14F-4D97-AF65-F5344CB8AC3E}">
        <p14:creationId xmlns:p14="http://schemas.microsoft.com/office/powerpoint/2010/main" val="1063372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23</a:t>
            </a:fld>
            <a:endParaRPr lang="nb-NO"/>
          </a:p>
        </p:txBody>
      </p:sp>
    </p:spTree>
    <p:extLst>
      <p:ext uri="{BB962C8B-B14F-4D97-AF65-F5344CB8AC3E}">
        <p14:creationId xmlns:p14="http://schemas.microsoft.com/office/powerpoint/2010/main" val="3247049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En digital løsning må ende i en leveringsordre eller sak/henvendelse i Medusa for at det skal være en effektivisering av drift.</a:t>
            </a:r>
          </a:p>
          <a:p>
            <a:r>
              <a:rPr lang="nb-NO" sz="1200" kern="1200" dirty="0" smtClean="0">
                <a:solidFill>
                  <a:schemeClr val="tx1"/>
                </a:solidFill>
                <a:effectLst/>
                <a:latin typeface="+mn-lt"/>
                <a:ea typeface="+mn-ea"/>
                <a:cs typeface="+mn-cs"/>
              </a:rPr>
              <a:t>Medusa driftes på Norsk Helsenett sin plattform.</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FvR/BHM-gruppa har kompetanse på Medusa og allerede et kundeforhold med Softpro og Norsk Helsenett.</a:t>
            </a:r>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25</a:t>
            </a:fld>
            <a:endParaRPr lang="nb-NO"/>
          </a:p>
        </p:txBody>
      </p:sp>
    </p:spTree>
    <p:extLst>
      <p:ext uri="{BB962C8B-B14F-4D97-AF65-F5344CB8AC3E}">
        <p14:creationId xmlns:p14="http://schemas.microsoft.com/office/powerpoint/2010/main" val="377223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altLang="nb-NO" sz="1600" dirty="0" smtClean="0">
                <a:solidFill>
                  <a:srgbClr val="000000"/>
                </a:solidFill>
                <a:latin typeface="Arial" panose="020B0604020202020204" pitchFamily="34" charset="0"/>
                <a:cs typeface="Arial" panose="020B0604020202020204" pitchFamily="34" charset="0"/>
              </a:rPr>
              <a:t>Heve alle MTA/BHM til samme høye kvalitet.</a:t>
            </a:r>
          </a:p>
          <a:p>
            <a:pPr marL="457200" lvl="1" indent="0">
              <a:buNone/>
            </a:pPr>
            <a:endParaRPr lang="nb-NO" altLang="nb-NO" sz="1600" dirty="0" smtClean="0">
              <a:solidFill>
                <a:srgbClr val="000000"/>
              </a:solidFill>
              <a:latin typeface="Arial" panose="020B0604020202020204" pitchFamily="34" charset="0"/>
              <a:cs typeface="Arial" panose="020B0604020202020204" pitchFamily="34" charset="0"/>
            </a:endParaRPr>
          </a:p>
          <a:p>
            <a:pPr lvl="1"/>
            <a:r>
              <a:rPr lang="nb-NO" altLang="nb-NO" sz="1600" dirty="0" smtClean="0">
                <a:solidFill>
                  <a:srgbClr val="000000"/>
                </a:solidFill>
                <a:latin typeface="Arial" panose="020B0604020202020204" pitchFamily="34" charset="0"/>
                <a:cs typeface="Arial" panose="020B0604020202020204" pitchFamily="34" charset="0"/>
              </a:rPr>
              <a:t>Dele data, dra nytte av hverandres erfaringer og informasjon.</a:t>
            </a:r>
          </a:p>
          <a:p>
            <a:pPr marL="457200" lvl="1" indent="0">
              <a:buNone/>
            </a:pPr>
            <a:endParaRPr lang="nb-NO" altLang="nb-NO" sz="1600" dirty="0" smtClean="0">
              <a:solidFill>
                <a:srgbClr val="000000"/>
              </a:solidFill>
              <a:latin typeface="Arial" panose="020B060402020202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a:t>
            </a:fld>
            <a:endParaRPr lang="nb-NO"/>
          </a:p>
        </p:txBody>
      </p:sp>
    </p:spTree>
    <p:extLst>
      <p:ext uri="{BB962C8B-B14F-4D97-AF65-F5344CB8AC3E}">
        <p14:creationId xmlns:p14="http://schemas.microsoft.com/office/powerpoint/2010/main" val="416475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Nå undersøkes det om konseptrapporten til AHUS og Vestre Viken er dekkende også for Helse Vest. Da sparer de en god del arbeid</a:t>
            </a:r>
            <a:r>
              <a:rPr lang="nb-NO" sz="1200" kern="1200" baseline="0" dirty="0" smtClean="0">
                <a:solidFill>
                  <a:schemeClr val="tx1"/>
                </a:solidFill>
                <a:effectLst/>
                <a:latin typeface="+mn-lt"/>
                <a:ea typeface="+mn-ea"/>
                <a:cs typeface="+mn-cs"/>
              </a:rPr>
              <a:t> og tid.</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Systemeierstyret har godkjent at FvR bidrar med ressurser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NNB støtter </a:t>
            </a:r>
            <a:r>
              <a:rPr lang="nb-NO" sz="1200" kern="1200" dirty="0" smtClean="0">
                <a:solidFill>
                  <a:schemeClr val="tx1"/>
                </a:solidFill>
                <a:effectLst/>
                <a:latin typeface="+mn-lt"/>
                <a:ea typeface="+mn-ea"/>
                <a:cs typeface="+mn-cs"/>
              </a:rPr>
              <a:t>digital bestillingsløsning for BHM-pasienter</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Det finnes allerede funksjonalitet på </a:t>
            </a:r>
            <a:r>
              <a:rPr lang="nb-NO" dirty="0" err="1" smtClean="0"/>
              <a:t>Helsenorge</a:t>
            </a:r>
            <a:r>
              <a:rPr lang="nb-NO" dirty="0" smtClean="0"/>
              <a:t> som kan gjenbrukes eller videreutvikles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Få</a:t>
            </a:r>
            <a:r>
              <a:rPr lang="nb-NO" baseline="0" dirty="0" smtClean="0"/>
              <a:t> vind i seilene!</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Vektlegg </a:t>
            </a:r>
            <a:r>
              <a:rPr lang="nb-NO" dirty="0" smtClean="0"/>
              <a:t>det nasjonale behovet for en nettbasert bestillingsløsning </a:t>
            </a:r>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26</a:t>
            </a:fld>
            <a:endParaRPr lang="nb-NO"/>
          </a:p>
        </p:txBody>
      </p:sp>
    </p:spTree>
    <p:extLst>
      <p:ext uri="{BB962C8B-B14F-4D97-AF65-F5344CB8AC3E}">
        <p14:creationId xmlns:p14="http://schemas.microsoft.com/office/powerpoint/2010/main" val="1977695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9F8C22-4B7E-C849-A7FA-08599E78BF2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02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28</a:t>
            </a:fld>
            <a:endParaRPr lang="nb-NO"/>
          </a:p>
        </p:txBody>
      </p:sp>
    </p:spTree>
    <p:extLst>
      <p:ext uri="{BB962C8B-B14F-4D97-AF65-F5344CB8AC3E}">
        <p14:creationId xmlns:p14="http://schemas.microsoft.com/office/powerpoint/2010/main" val="430038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dirty="0" smtClean="0"/>
              <a:t>Ikke bare</a:t>
            </a:r>
            <a:r>
              <a:rPr lang="nb-NO" baseline="0" dirty="0" smtClean="0"/>
              <a:t> d</a:t>
            </a:r>
            <a:r>
              <a:rPr lang="nb-NO" dirty="0" smtClean="0"/>
              <a:t>eling av data, deling av rutiner, veiledere,</a:t>
            </a:r>
            <a:r>
              <a:rPr lang="nb-NO" baseline="0" dirty="0" smtClean="0"/>
              <a:t> brev alt mulig</a:t>
            </a:r>
            <a:endParaRPr lang="nb-NO" dirty="0" smtClean="0"/>
          </a:p>
          <a:p>
            <a:pPr>
              <a:lnSpc>
                <a:spcPct val="150000"/>
              </a:lnSpc>
            </a:pPr>
            <a:r>
              <a:rPr lang="nb-NO" dirty="0" smtClean="0"/>
              <a:t>Sparer ressurser og kostnader</a:t>
            </a:r>
          </a:p>
          <a:p>
            <a:pPr>
              <a:lnSpc>
                <a:spcPct val="150000"/>
              </a:lnSpc>
            </a:pPr>
            <a:r>
              <a:rPr lang="nb-NO" dirty="0" smtClean="0"/>
              <a:t>Hindrer ikke lokal forvaltning</a:t>
            </a:r>
          </a:p>
          <a:p>
            <a:pPr>
              <a:lnSpc>
                <a:spcPct val="150000"/>
              </a:lnSpc>
            </a:pPr>
            <a:r>
              <a:rPr lang="nb-NO" dirty="0" smtClean="0"/>
              <a:t>Fremmer samarbeid i mellom ulike regioner og sykehus</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9F8C22-4B7E-C849-A7FA-08599E78BF2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30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Men vi mangler noen…</a:t>
            </a:r>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6</a:t>
            </a:fld>
            <a:endParaRPr lang="nb-NO"/>
          </a:p>
        </p:txBody>
      </p:sp>
    </p:spTree>
    <p:extLst>
      <p:ext uri="{BB962C8B-B14F-4D97-AF65-F5344CB8AC3E}">
        <p14:creationId xmlns:p14="http://schemas.microsoft.com/office/powerpoint/2010/main" val="185953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8</a:t>
            </a:fld>
            <a:endParaRPr lang="nb-NO"/>
          </a:p>
        </p:txBody>
      </p:sp>
    </p:spTree>
    <p:extLst>
      <p:ext uri="{BB962C8B-B14F-4D97-AF65-F5344CB8AC3E}">
        <p14:creationId xmlns:p14="http://schemas.microsoft.com/office/powerpoint/2010/main" val="350595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Nasjonal</a:t>
            </a:r>
            <a:r>
              <a:rPr lang="nb-NO" baseline="0" dirty="0" smtClean="0"/>
              <a:t> forvaltning i varetar mye. Men det må lokal forvaltning til for å bære fruktene av et nasjonalt system!</a:t>
            </a:r>
          </a:p>
          <a:p>
            <a:r>
              <a:rPr lang="nb-NO" baseline="0" dirty="0" smtClean="0"/>
              <a:t>7 teknikere = 7 forskjellige måter å gjøre ting på!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9</a:t>
            </a:fld>
            <a:endParaRPr lang="nb-NO"/>
          </a:p>
        </p:txBody>
      </p:sp>
    </p:spTree>
    <p:extLst>
      <p:ext uri="{BB962C8B-B14F-4D97-AF65-F5344CB8AC3E}">
        <p14:creationId xmlns:p14="http://schemas.microsoft.com/office/powerpoint/2010/main" val="209096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10</a:t>
            </a:fld>
            <a:endParaRPr lang="nb-NO"/>
          </a:p>
        </p:txBody>
      </p:sp>
    </p:spTree>
    <p:extLst>
      <p:ext uri="{BB962C8B-B14F-4D97-AF65-F5344CB8AC3E}">
        <p14:creationId xmlns:p14="http://schemas.microsoft.com/office/powerpoint/2010/main" val="23806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9F8C22-4B7E-C849-A7FA-08599E78BF2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77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Calibri" panose="020F0502020204030204" pitchFamily="34" charset="0"/>
                <a:cs typeface="Calibri" panose="020F0502020204030204" pitchFamily="34" charset="0"/>
              </a:rPr>
              <a:t>Christer vil med en gang kunne si om saken er av type konsulentoppdrag eller noe Softpro ser på som en utvikling av produktet.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Calibri" panose="020F0502020204030204" pitchFamily="34" charset="0"/>
                <a:cs typeface="Calibri" panose="020F0502020204030204" pitchFamily="34" charset="0"/>
              </a:rPr>
              <a:t>Softpro vil ta dette samtidig som de gjør andre ting i sammenheng med stedet eller ønsket oss. VI ønsker færrest mulig kundetilpasninger.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Calibri" panose="020F0502020204030204" pitchFamily="34" charset="0"/>
                <a:cs typeface="Calibri" panose="020F0502020204030204" pitchFamily="34" charset="0"/>
              </a:rPr>
              <a:t>Ting tar tid. Det er som regel to store oppdateringer per år og nyhetene må komme på en av disse. Er det en </a:t>
            </a:r>
            <a:r>
              <a:rPr lang="nb-NO" sz="1200" dirty="0" err="1" smtClean="0">
                <a:latin typeface="Calibri" panose="020F0502020204030204" pitchFamily="34" charset="0"/>
                <a:cs typeface="Calibri" panose="020F0502020204030204" pitchFamily="34" charset="0"/>
              </a:rPr>
              <a:t>quickfix</a:t>
            </a:r>
            <a:r>
              <a:rPr lang="nb-NO" sz="1200" dirty="0" smtClean="0">
                <a:latin typeface="Calibri" panose="020F0502020204030204" pitchFamily="34" charset="0"/>
                <a:cs typeface="Calibri" panose="020F0502020204030204" pitchFamily="34" charset="0"/>
              </a:rPr>
              <a:t> eller krever det omfattende omstrukturering av produktet?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smtClean="0">
                <a:solidFill>
                  <a:schemeClr val="tx1"/>
                </a:solidFill>
                <a:effectLst/>
                <a:latin typeface="+mn-lt"/>
                <a:ea typeface="+mn-ea"/>
                <a:cs typeface="+mn-cs"/>
              </a:rPr>
              <a:t>Formuler behovet, ikke løsningen!</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Medusa er hyllevare</a:t>
            </a:r>
          </a:p>
          <a:p>
            <a:r>
              <a:rPr lang="nb-NO" sz="1200" b="0" i="0" kern="1200" dirty="0" smtClean="0">
                <a:solidFill>
                  <a:schemeClr val="tx1"/>
                </a:solidFill>
                <a:effectLst/>
                <a:latin typeface="+mn-lt"/>
                <a:ea typeface="+mn-ea"/>
                <a:cs typeface="+mn-cs"/>
              </a:rPr>
              <a:t>Vi kan foreslå forbedringer </a:t>
            </a:r>
          </a:p>
          <a:p>
            <a:r>
              <a:rPr lang="nb-NO" sz="1200" b="0" i="0" kern="1200" dirty="0" smtClean="0">
                <a:solidFill>
                  <a:schemeClr val="tx1"/>
                </a:solidFill>
                <a:effectLst/>
                <a:latin typeface="+mn-lt"/>
                <a:ea typeface="+mn-ea"/>
                <a:cs typeface="+mn-cs"/>
              </a:rPr>
              <a:t>Endringer i produktet blir ikke fakturert til kundene.</a:t>
            </a:r>
            <a:r>
              <a:rPr lang="nb-NO" sz="1200" b="0" i="0" kern="1200" baseline="0" dirty="0" smtClean="0">
                <a:solidFill>
                  <a:schemeClr val="tx1"/>
                </a:solidFill>
                <a:effectLst/>
                <a:latin typeface="+mn-lt"/>
                <a:ea typeface="+mn-ea"/>
                <a:cs typeface="+mn-cs"/>
              </a:rPr>
              <a:t> </a:t>
            </a:r>
            <a:r>
              <a:rPr lang="nb-NO" sz="1200" b="0" i="0" kern="1200" dirty="0" smtClean="0">
                <a:solidFill>
                  <a:schemeClr val="tx1"/>
                </a:solidFill>
                <a:effectLst/>
                <a:latin typeface="+mn-lt"/>
                <a:ea typeface="+mn-ea"/>
                <a:cs typeface="+mn-cs"/>
              </a:rPr>
              <a:t>For at et behov skal fremstå som interessant for produktet og føre til en løsning som er til nytte for flere kunder må behovet være godt beskrevet og gjennomtenkt.</a:t>
            </a:r>
          </a:p>
          <a:p>
            <a:endParaRPr lang="nb-NO" sz="1200" b="0" i="0" kern="1200" dirty="0" smtClean="0">
              <a:solidFill>
                <a:schemeClr val="tx1"/>
              </a:solidFill>
              <a:effectLst/>
              <a:latin typeface="+mn-lt"/>
              <a:ea typeface="+mn-ea"/>
              <a:cs typeface="+mn-cs"/>
            </a:endParaRPr>
          </a:p>
          <a:p>
            <a:r>
              <a:rPr lang="nb-NO" sz="1200" b="0" i="0" kern="1200" dirty="0" err="1" smtClean="0">
                <a:solidFill>
                  <a:schemeClr val="tx1"/>
                </a:solidFill>
                <a:effectLst/>
                <a:latin typeface="+mn-lt"/>
                <a:ea typeface="+mn-ea"/>
                <a:cs typeface="+mn-cs"/>
              </a:rPr>
              <a:t>SoftPro</a:t>
            </a:r>
            <a:r>
              <a:rPr lang="nb-NO" sz="1200" b="0" i="0" kern="1200" dirty="0" smtClean="0">
                <a:solidFill>
                  <a:schemeClr val="tx1"/>
                </a:solidFill>
                <a:effectLst/>
                <a:latin typeface="+mn-lt"/>
                <a:ea typeface="+mn-ea"/>
                <a:cs typeface="+mn-cs"/>
              </a:rPr>
              <a:t> kan i enkelte tilfeller skreddersy funksjonalitet i til en spesifikk kunde. Løsning er da basert på en omforent kravspesifikasjon og et prisestimat. En slik kundetilpasning utvikles for gjeldende versjon av Medusa, og det gis ingen garanti for at løsningen vil fungere etter en versjonsoppdatering.</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smtClean="0">
              <a:latin typeface="Calibri" panose="020F0502020204030204" pitchFamily="34" charset="0"/>
              <a:cs typeface="Calibri" panose="020F0502020204030204" pitchFamily="34" charset="0"/>
            </a:endParaRPr>
          </a:p>
          <a:p>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12</a:t>
            </a:fld>
            <a:endParaRPr lang="nb-NO"/>
          </a:p>
        </p:txBody>
      </p:sp>
    </p:spTree>
    <p:extLst>
      <p:ext uri="{BB962C8B-B14F-4D97-AF65-F5344CB8AC3E}">
        <p14:creationId xmlns:p14="http://schemas.microsoft.com/office/powerpoint/2010/main" val="48334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Malen vil avdekke kritikaliteten og sikre at forslaget er </a:t>
            </a:r>
            <a:r>
              <a:rPr lang="nb-NO" dirty="0" smtClean="0"/>
              <a:t>gjennomtenkt</a:t>
            </a:r>
          </a:p>
          <a:p>
            <a:r>
              <a:rPr lang="nb-NO" dirty="0" smtClean="0"/>
              <a:t>RFVR og FVR er et filter i</a:t>
            </a:r>
            <a:r>
              <a:rPr lang="nb-NO" baseline="0" dirty="0" smtClean="0"/>
              <a:t> fall det allerede er løst på annen måte og for å skille på lokale og nasjonale ønsker</a:t>
            </a:r>
            <a:endParaRPr lang="nb-NO" dirty="0"/>
          </a:p>
        </p:txBody>
      </p:sp>
      <p:sp>
        <p:nvSpPr>
          <p:cNvPr id="4" name="Plassholder for lysbildenummer 3"/>
          <p:cNvSpPr>
            <a:spLocks noGrp="1"/>
          </p:cNvSpPr>
          <p:nvPr>
            <p:ph type="sldNum" sz="quarter" idx="10"/>
          </p:nvPr>
        </p:nvSpPr>
        <p:spPr/>
        <p:txBody>
          <a:bodyPr/>
          <a:lstStyle/>
          <a:p>
            <a:fld id="{479F8C22-4B7E-C849-A7FA-08599E78BF2C}" type="slidenum">
              <a:rPr lang="nb-NO" smtClean="0"/>
              <a:t>13</a:t>
            </a:fld>
            <a:endParaRPr lang="nb-NO"/>
          </a:p>
        </p:txBody>
      </p:sp>
    </p:spTree>
    <p:extLst>
      <p:ext uri="{BB962C8B-B14F-4D97-AF65-F5344CB8AC3E}">
        <p14:creationId xmlns:p14="http://schemas.microsoft.com/office/powerpoint/2010/main" val="180031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3FF05FE-4686-4401-8435-3184D20E8FD3}"/>
              </a:ext>
            </a:extLst>
          </p:cNvPr>
          <p:cNvSpPr>
            <a:spLocks noGrp="1"/>
          </p:cNvSpPr>
          <p:nvPr>
            <p:ph type="dt" sz="half" idx="10"/>
          </p:nvPr>
        </p:nvSpPr>
        <p:spPr/>
        <p:txBody>
          <a:bodyPr/>
          <a:lstStyle/>
          <a:p>
            <a:fld id="{958FF766-412E-462A-8F5D-C7E95663E47D}" type="datetimeFigureOut">
              <a:rPr lang="nb-NO" smtClean="0"/>
              <a:t>10.11.2022</a:t>
            </a:fld>
            <a:endParaRPr lang="nb-NO" dirty="0"/>
          </a:p>
        </p:txBody>
      </p:sp>
      <p:sp>
        <p:nvSpPr>
          <p:cNvPr id="5" name="Plassholder for bunntekst 4">
            <a:extLst>
              <a:ext uri="{FF2B5EF4-FFF2-40B4-BE49-F238E27FC236}">
                <a16:creationId xmlns:a16="http://schemas.microsoft.com/office/drawing/2014/main" id="{5DE55D9E-DCCB-4C6A-B993-B4E34064EF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73E658-A926-4C2C-98EE-AB70A1D0CD44}"/>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7" name="Tittel 1">
            <a:extLst>
              <a:ext uri="{FF2B5EF4-FFF2-40B4-BE49-F238E27FC236}">
                <a16:creationId xmlns:a16="http://schemas.microsoft.com/office/drawing/2014/main" id="{CFA45D2A-9AD5-4FA0-8B4D-3F277D660135}"/>
              </a:ext>
            </a:extLst>
          </p:cNvPr>
          <p:cNvSpPr>
            <a:spLocks noGrp="1"/>
          </p:cNvSpPr>
          <p:nvPr>
            <p:ph type="title"/>
          </p:nvPr>
        </p:nvSpPr>
        <p:spPr>
          <a:xfrm>
            <a:off x="1068126" y="1662031"/>
            <a:ext cx="4348607" cy="1194380"/>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8" name="Plassholder for tekst 2">
            <a:extLst>
              <a:ext uri="{FF2B5EF4-FFF2-40B4-BE49-F238E27FC236}">
                <a16:creationId xmlns:a16="http://schemas.microsoft.com/office/drawing/2014/main" id="{986C8ECE-38F8-4390-AC09-623FD14A3D4B}"/>
              </a:ext>
            </a:extLst>
          </p:cNvPr>
          <p:cNvSpPr>
            <a:spLocks noGrp="1"/>
          </p:cNvSpPr>
          <p:nvPr>
            <p:ph type="body" idx="1"/>
          </p:nvPr>
        </p:nvSpPr>
        <p:spPr>
          <a:xfrm>
            <a:off x="1068126" y="2978331"/>
            <a:ext cx="4348606" cy="1377423"/>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lassholder for bilde 7">
            <a:extLst>
              <a:ext uri="{FF2B5EF4-FFF2-40B4-BE49-F238E27FC236}">
                <a16:creationId xmlns:a16="http://schemas.microsoft.com/office/drawing/2014/main" id="{CD529F53-5CF9-4D77-8899-65700A056663}"/>
              </a:ext>
            </a:extLst>
          </p:cNvPr>
          <p:cNvSpPr>
            <a:spLocks noGrp="1"/>
          </p:cNvSpPr>
          <p:nvPr>
            <p:ph type="pic" sz="quarter" idx="13"/>
          </p:nvPr>
        </p:nvSpPr>
        <p:spPr>
          <a:xfrm>
            <a:off x="6096001" y="1"/>
            <a:ext cx="6095999" cy="5928526"/>
          </a:xfrm>
        </p:spPr>
        <p:txBody>
          <a:bodyPr/>
          <a:lstStyle/>
          <a:p>
            <a:r>
              <a:rPr lang="en-US" smtClean="0"/>
              <a:t>Click icon to add picture</a:t>
            </a:r>
            <a:endParaRPr lang="nb-NO"/>
          </a:p>
        </p:txBody>
      </p:sp>
    </p:spTree>
    <p:extLst>
      <p:ext uri="{BB962C8B-B14F-4D97-AF65-F5344CB8AC3E}">
        <p14:creationId xmlns:p14="http://schemas.microsoft.com/office/powerpoint/2010/main" val="229185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59303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loverskrif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AA9C0BB-5039-4A1C-947B-6743E2CBA557}"/>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E30C9680-88E9-452A-BB51-C51AB99C388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B3484A42-984E-4758-86EA-2B21CC09A844}"/>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0385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57659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B4D85B6-5136-43C2-BCCA-FFE6137618B2}"/>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8CFEB4D9-AD72-4B60-95EB-31621B6E275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D57DF29E-3BF1-4C83-88E7-8D3E0A617ECE}"/>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1233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52316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3113684-BC8C-4B54-B1C4-2C234332B8B5}"/>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2BE7DA01-5E20-41BD-826E-7F328002993B}"/>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A34D5D0D-229E-4AF7-928B-37C41B666689}"/>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0000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29088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C4F0BCF0-D77D-4BAC-ACC6-E58E2771C8E7}"/>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BA8BB17A-3886-437E-B029-FA39EB4CD85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FD7AEDA9-25F3-4EBC-AEFD-6D675442CE87}"/>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49582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419536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E431200A-E5F1-4F37-8164-2FFA693ECB54}"/>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D5AB19BB-2DBF-4D3A-8459-E3D69AC64B6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75FB2E99-4EC2-4268-AB1B-CDAADA5B0418}"/>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38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02464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92211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0BD98DE-0FE7-4EE7-BD09-E062E3DFF253}"/>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B23F4A9D-4298-4A99-BC78-A135ACB9E2F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55F2F4FF-176B-4A6C-93AD-E9D9F50C6EFB}"/>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488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7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dirty="0"/>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99416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9F6BAA13-0830-4EAC-B836-D5C170706382}"/>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D51A3243-C799-46F9-AD23-9C216B88802E}"/>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27A667A7-0101-4FE5-B036-E06942A9051A}"/>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3782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B7FA2FC1-303A-41AE-893E-D166CE771AF2}"/>
              </a:ext>
            </a:extLst>
          </p:cNvPr>
          <p:cNvSpPr>
            <a:spLocks noGrp="1"/>
          </p:cNvSpPr>
          <p:nvPr>
            <p:ph type="title"/>
          </p:nvPr>
        </p:nvSpPr>
        <p:spPr>
          <a:xfrm>
            <a:off x="838200" y="365125"/>
            <a:ext cx="10515600" cy="1325563"/>
          </a:xfrm>
        </p:spPr>
        <p:txBody>
          <a:bodyPr/>
          <a:lstStyle/>
          <a:p>
            <a:r>
              <a:rPr lang="en-US" smtClean="0"/>
              <a:t>Click to edit Master title style</a:t>
            </a:r>
            <a:endParaRPr lang="nb-NO" dirty="0"/>
          </a:p>
        </p:txBody>
      </p:sp>
      <p:sp>
        <p:nvSpPr>
          <p:cNvPr id="12" name="Plassholder for innhold 2">
            <a:extLst>
              <a:ext uri="{FF2B5EF4-FFF2-40B4-BE49-F238E27FC236}">
                <a16:creationId xmlns:a16="http://schemas.microsoft.com/office/drawing/2014/main" id="{023F59A7-2729-4B8A-AAF9-7793D2677273}"/>
              </a:ext>
            </a:extLst>
          </p:cNvPr>
          <p:cNvSpPr>
            <a:spLocks noGrp="1"/>
          </p:cNvSpPr>
          <p:nvPr>
            <p:ph idx="1"/>
          </p:nvPr>
        </p:nvSpPr>
        <p:spPr>
          <a:xfrm>
            <a:off x="838200" y="1825625"/>
            <a:ext cx="10515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231418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8672E4AF-E70B-4478-86F5-CE8AE7E8547B}"/>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E4FBBD37-7F67-4259-B493-0B636DB82B76}"/>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95BA5566-A5E0-4321-B599-BEB03BF1EB0F}"/>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1315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70DA433E-E19E-4759-8678-A4A2C1FDEB0B}"/>
              </a:ext>
            </a:extLst>
          </p:cNvPr>
          <p:cNvSpPr>
            <a:spLocks noGrp="1"/>
          </p:cNvSpPr>
          <p:nvPr>
            <p:ph type="title"/>
          </p:nvPr>
        </p:nvSpPr>
        <p:spPr>
          <a:xfrm>
            <a:off x="838200" y="365125"/>
            <a:ext cx="10515600" cy="1325563"/>
          </a:xfrm>
        </p:spPr>
        <p:txBody>
          <a:bodyPr/>
          <a:lstStyle/>
          <a:p>
            <a:r>
              <a:rPr lang="en-US" smtClean="0"/>
              <a:t>Click to edit Master title style</a:t>
            </a:r>
            <a:endParaRPr lang="nb-NO" dirty="0"/>
          </a:p>
        </p:txBody>
      </p:sp>
      <p:sp>
        <p:nvSpPr>
          <p:cNvPr id="12" name="Plassholder for innhold 2">
            <a:extLst>
              <a:ext uri="{FF2B5EF4-FFF2-40B4-BE49-F238E27FC236}">
                <a16:creationId xmlns:a16="http://schemas.microsoft.com/office/drawing/2014/main" id="{0C9783D8-1EF3-4B37-9ED6-215985DC0D92}"/>
              </a:ext>
            </a:extLst>
          </p:cNvPr>
          <p:cNvSpPr>
            <a:spLocks noGrp="1"/>
          </p:cNvSpPr>
          <p:nvPr>
            <p:ph idx="1"/>
          </p:nvPr>
        </p:nvSpPr>
        <p:spPr>
          <a:xfrm>
            <a:off x="838200" y="1825625"/>
            <a:ext cx="10515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417753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3FF05FE-4686-4401-8435-3184D20E8FD3}"/>
              </a:ext>
            </a:extLst>
          </p:cNvPr>
          <p:cNvSpPr>
            <a:spLocks noGrp="1"/>
          </p:cNvSpPr>
          <p:nvPr>
            <p:ph type="dt" sz="half" idx="10"/>
          </p:nvPr>
        </p:nvSpPr>
        <p:spPr/>
        <p:txBody>
          <a:bodyPr/>
          <a:lstStyle/>
          <a:p>
            <a:fld id="{958FF766-412E-462A-8F5D-C7E95663E47D}" type="datetimeFigureOut">
              <a:rPr lang="nb-NO" smtClean="0"/>
              <a:t>10.11.2022</a:t>
            </a:fld>
            <a:endParaRPr lang="nb-NO" dirty="0"/>
          </a:p>
        </p:txBody>
      </p:sp>
      <p:sp>
        <p:nvSpPr>
          <p:cNvPr id="5" name="Plassholder for bunntekst 4">
            <a:extLst>
              <a:ext uri="{FF2B5EF4-FFF2-40B4-BE49-F238E27FC236}">
                <a16:creationId xmlns:a16="http://schemas.microsoft.com/office/drawing/2014/main" id="{5DE55D9E-DCCB-4C6A-B993-B4E34064EF16}"/>
              </a:ext>
            </a:extLst>
          </p:cNvPr>
          <p:cNvSpPr>
            <a:spLocks noGrp="1"/>
          </p:cNvSpPr>
          <p:nvPr>
            <p:ph type="ftr" sz="quarter" idx="11"/>
          </p:nvPr>
        </p:nvSpPr>
        <p:spPr/>
        <p:txBody>
          <a:bodyPr/>
          <a:lstStyle/>
          <a:p>
            <a:r>
              <a:rPr lang="nb-NO" dirty="0" smtClean="0"/>
              <a:t>https://medusaforvaltning.no</a:t>
            </a:r>
          </a:p>
        </p:txBody>
      </p:sp>
      <p:sp>
        <p:nvSpPr>
          <p:cNvPr id="6" name="Plassholder for lysbildenummer 5">
            <a:extLst>
              <a:ext uri="{FF2B5EF4-FFF2-40B4-BE49-F238E27FC236}">
                <a16:creationId xmlns:a16="http://schemas.microsoft.com/office/drawing/2014/main" id="{8D73E658-A926-4C2C-98EE-AB70A1D0CD44}"/>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7" name="Tittel 1">
            <a:extLst>
              <a:ext uri="{FF2B5EF4-FFF2-40B4-BE49-F238E27FC236}">
                <a16:creationId xmlns:a16="http://schemas.microsoft.com/office/drawing/2014/main" id="{CFA45D2A-9AD5-4FA0-8B4D-3F277D660135}"/>
              </a:ext>
            </a:extLst>
          </p:cNvPr>
          <p:cNvSpPr>
            <a:spLocks noGrp="1"/>
          </p:cNvSpPr>
          <p:nvPr>
            <p:ph type="title"/>
          </p:nvPr>
        </p:nvSpPr>
        <p:spPr>
          <a:xfrm>
            <a:off x="1068126" y="1662031"/>
            <a:ext cx="4348607" cy="1194380"/>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8" name="Plassholder for tekst 2">
            <a:extLst>
              <a:ext uri="{FF2B5EF4-FFF2-40B4-BE49-F238E27FC236}">
                <a16:creationId xmlns:a16="http://schemas.microsoft.com/office/drawing/2014/main" id="{986C8ECE-38F8-4390-AC09-623FD14A3D4B}"/>
              </a:ext>
            </a:extLst>
          </p:cNvPr>
          <p:cNvSpPr>
            <a:spLocks noGrp="1"/>
          </p:cNvSpPr>
          <p:nvPr>
            <p:ph type="body" idx="1"/>
          </p:nvPr>
        </p:nvSpPr>
        <p:spPr>
          <a:xfrm>
            <a:off x="1068126" y="2978331"/>
            <a:ext cx="4348606" cy="1377423"/>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lassholder for bilde 7">
            <a:extLst>
              <a:ext uri="{FF2B5EF4-FFF2-40B4-BE49-F238E27FC236}">
                <a16:creationId xmlns:a16="http://schemas.microsoft.com/office/drawing/2014/main" id="{CD529F53-5CF9-4D77-8899-65700A056663}"/>
              </a:ext>
            </a:extLst>
          </p:cNvPr>
          <p:cNvSpPr>
            <a:spLocks noGrp="1"/>
          </p:cNvSpPr>
          <p:nvPr>
            <p:ph type="pic" sz="quarter" idx="13"/>
          </p:nvPr>
        </p:nvSpPr>
        <p:spPr>
          <a:xfrm>
            <a:off x="6096001" y="1"/>
            <a:ext cx="6095999" cy="5928526"/>
          </a:xfrm>
        </p:spPr>
        <p:txBody>
          <a:bodyPr/>
          <a:lstStyle/>
          <a:p>
            <a:r>
              <a:rPr lang="en-US" smtClean="0"/>
              <a:t>Click icon to add picture</a:t>
            </a:r>
            <a:endParaRPr lang="nb-NO"/>
          </a:p>
        </p:txBody>
      </p:sp>
    </p:spTree>
    <p:extLst>
      <p:ext uri="{BB962C8B-B14F-4D97-AF65-F5344CB8AC3E}">
        <p14:creationId xmlns:p14="http://schemas.microsoft.com/office/powerpoint/2010/main" val="1126165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dirty="0" smtClean="0"/>
              <a:t>Click to edit Master title style</a:t>
            </a:r>
            <a:endParaRPr lang="nb-NO" dirty="0"/>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dirty="0"/>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r>
              <a:rPr lang="nb-NO" dirty="0" smtClean="0"/>
              <a:t>https://medusaforvaltning.no</a:t>
            </a:r>
            <a:endParaRPr lang="nb-NO" dirty="0"/>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497435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r>
              <a:rPr lang="nb-NO" dirty="0" smtClean="0"/>
              <a:t>https://medusaforvaltning.no</a:t>
            </a:r>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Tittel 1">
            <a:extLst>
              <a:ext uri="{FF2B5EF4-FFF2-40B4-BE49-F238E27FC236}">
                <a16:creationId xmlns:a16="http://schemas.microsoft.com/office/drawing/2014/main" id="{B49A3FFB-6076-1A41-984A-4C785448D9D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smtClean="0"/>
              <a:t>Click to edit Master title style</a:t>
            </a:r>
            <a:endParaRPr lang="nb-NO" dirty="0"/>
          </a:p>
        </p:txBody>
      </p:sp>
      <p:sp>
        <p:nvSpPr>
          <p:cNvPr id="10" name="Plassholder for innhold 2">
            <a:extLst>
              <a:ext uri="{FF2B5EF4-FFF2-40B4-BE49-F238E27FC236}">
                <a16:creationId xmlns:a16="http://schemas.microsoft.com/office/drawing/2014/main" id="{CD73630F-A3D6-904E-99E5-08307F87DE26}"/>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36234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Tittel 1">
            <a:extLst>
              <a:ext uri="{FF2B5EF4-FFF2-40B4-BE49-F238E27FC236}">
                <a16:creationId xmlns:a16="http://schemas.microsoft.com/office/drawing/2014/main" id="{B49A3FFB-6076-1A41-984A-4C785448D9D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smtClean="0"/>
              <a:t>Click to edit Master title style</a:t>
            </a:r>
            <a:endParaRPr lang="nb-NO" dirty="0"/>
          </a:p>
        </p:txBody>
      </p:sp>
      <p:sp>
        <p:nvSpPr>
          <p:cNvPr id="10" name="Plassholder for innhold 2">
            <a:extLst>
              <a:ext uri="{FF2B5EF4-FFF2-40B4-BE49-F238E27FC236}">
                <a16:creationId xmlns:a16="http://schemas.microsoft.com/office/drawing/2014/main" id="{CD73630F-A3D6-904E-99E5-08307F87DE26}"/>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3588934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r>
              <a:rPr lang="nb-NO" dirty="0" smtClean="0"/>
              <a:t>https://medusaforvaltning.no</a:t>
            </a:r>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11" name="Tittel 1">
            <a:extLst>
              <a:ext uri="{FF2B5EF4-FFF2-40B4-BE49-F238E27FC236}">
                <a16:creationId xmlns:a16="http://schemas.microsoft.com/office/drawing/2014/main" id="{4431F304-E76D-3146-964B-14DFE1E9AD63}"/>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smtClean="0"/>
              <a:t>Click to edit Master title style</a:t>
            </a:r>
            <a:endParaRPr lang="nb-NO" dirty="0"/>
          </a:p>
        </p:txBody>
      </p:sp>
      <p:sp>
        <p:nvSpPr>
          <p:cNvPr id="12" name="Plassholder for innhold 2">
            <a:extLst>
              <a:ext uri="{FF2B5EF4-FFF2-40B4-BE49-F238E27FC236}">
                <a16:creationId xmlns:a16="http://schemas.microsoft.com/office/drawing/2014/main" id="{4661CA4A-8E0E-8C49-BC3E-1A4B3C985741}"/>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1280259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o innholdsdeler">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r>
              <a:rPr lang="nb-NO" dirty="0" smtClean="0"/>
              <a:t>https://medusaforvaltning.no</a:t>
            </a:r>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2">
            <a:extLst>
              <a:ext uri="{FF2B5EF4-FFF2-40B4-BE49-F238E27FC236}">
                <a16:creationId xmlns:a16="http://schemas.microsoft.com/office/drawing/2014/main" id="{0B3AA98A-AB8C-42AF-A30A-D209CA99F174}"/>
              </a:ext>
            </a:extLst>
          </p:cNvPr>
          <p:cNvSpPr>
            <a:spLocks noGrp="1"/>
          </p:cNvSpPr>
          <p:nvPr>
            <p:ph type="pic" sz="quarter" idx="13"/>
          </p:nvPr>
        </p:nvSpPr>
        <p:spPr>
          <a:xfrm>
            <a:off x="0" y="0"/>
            <a:ext cx="12192000" cy="5930537"/>
          </a:xfrm>
        </p:spPr>
        <p:txBody>
          <a:bodyPr/>
          <a:lstStyle/>
          <a:p>
            <a:r>
              <a:rPr lang="en-US" smtClean="0"/>
              <a:t>Click icon to add picture</a:t>
            </a:r>
            <a:endParaRPr lang="nb-NO"/>
          </a:p>
        </p:txBody>
      </p:sp>
    </p:spTree>
    <p:extLst>
      <p:ext uri="{BB962C8B-B14F-4D97-AF65-F5344CB8AC3E}">
        <p14:creationId xmlns:p14="http://schemas.microsoft.com/office/powerpoint/2010/main" val="2149032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72502-4E4A-449F-AA2C-76A83E5B0ED8}"/>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C68B7CF3-00A0-472B-8D13-4F9BD411669C}"/>
              </a:ext>
            </a:extLst>
          </p:cNvPr>
          <p:cNvSpPr>
            <a:spLocks noGrp="1"/>
          </p:cNvSpPr>
          <p:nvPr>
            <p:ph sz="half" idx="1"/>
          </p:nvPr>
        </p:nvSpPr>
        <p:spPr>
          <a:xfrm>
            <a:off x="838200" y="1825625"/>
            <a:ext cx="5181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Plassholder for innhold 3">
            <a:extLst>
              <a:ext uri="{FF2B5EF4-FFF2-40B4-BE49-F238E27FC236}">
                <a16:creationId xmlns:a16="http://schemas.microsoft.com/office/drawing/2014/main" id="{6C8E5455-3D59-4FA3-A1BA-DEA033D3EE36}"/>
              </a:ext>
            </a:extLst>
          </p:cNvPr>
          <p:cNvSpPr>
            <a:spLocks noGrp="1"/>
          </p:cNvSpPr>
          <p:nvPr>
            <p:ph sz="half" idx="2"/>
          </p:nvPr>
        </p:nvSpPr>
        <p:spPr>
          <a:xfrm>
            <a:off x="6172200" y="1825625"/>
            <a:ext cx="5181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r>
              <a:rPr lang="nb-NO" dirty="0" smtClean="0"/>
              <a:t>https://medusaforvaltning.no</a:t>
            </a:r>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402744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C42E7-C7B6-4BB1-8678-1916449E1104}"/>
              </a:ext>
            </a:extLst>
          </p:cNvPr>
          <p:cNvSpPr>
            <a:spLocks noGrp="1"/>
          </p:cNvSpPr>
          <p:nvPr>
            <p:ph type="title"/>
          </p:nvPr>
        </p:nvSpPr>
        <p:spPr/>
        <p:txBody>
          <a:bodyPr/>
          <a:lstStyle/>
          <a:p>
            <a:r>
              <a:rPr lang="en-US" smtClean="0"/>
              <a:t>Click to edit Master title style</a:t>
            </a:r>
            <a:endParaRPr lang="nb-NO"/>
          </a:p>
        </p:txBody>
      </p:sp>
      <p:sp>
        <p:nvSpPr>
          <p:cNvPr id="3" name="Plassholder for dato 2">
            <a:extLst>
              <a:ext uri="{FF2B5EF4-FFF2-40B4-BE49-F238E27FC236}">
                <a16:creationId xmlns:a16="http://schemas.microsoft.com/office/drawing/2014/main" id="{18FC5351-58AB-4694-B2C5-C21BBC385F1E}"/>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4" name="Plassholder for bunntekst 3">
            <a:extLst>
              <a:ext uri="{FF2B5EF4-FFF2-40B4-BE49-F238E27FC236}">
                <a16:creationId xmlns:a16="http://schemas.microsoft.com/office/drawing/2014/main" id="{FD0D3338-C838-4294-B690-189DBEA7A90E}"/>
              </a:ext>
            </a:extLst>
          </p:cNvPr>
          <p:cNvSpPr>
            <a:spLocks noGrp="1"/>
          </p:cNvSpPr>
          <p:nvPr>
            <p:ph type="ftr" sz="quarter" idx="11"/>
          </p:nvPr>
        </p:nvSpPr>
        <p:spPr/>
        <p:txBody>
          <a:bodyPr/>
          <a:lstStyle/>
          <a:p>
            <a:r>
              <a:rPr lang="nb-NO" dirty="0" smtClean="0"/>
              <a:t>https://medusaforvaltning.no</a:t>
            </a:r>
          </a:p>
        </p:txBody>
      </p:sp>
      <p:sp>
        <p:nvSpPr>
          <p:cNvPr id="5" name="Plassholder for lysbildenummer 4">
            <a:extLst>
              <a:ext uri="{FF2B5EF4-FFF2-40B4-BE49-F238E27FC236}">
                <a16:creationId xmlns:a16="http://schemas.microsoft.com/office/drawing/2014/main" id="{2A64C9D0-EBD5-4D33-BD7B-CCF2F5E153ED}"/>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433147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03B7481-3688-4B04-B67E-23B7FD9FEB4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3" name="Plassholder for bunntekst 2">
            <a:extLst>
              <a:ext uri="{FF2B5EF4-FFF2-40B4-BE49-F238E27FC236}">
                <a16:creationId xmlns:a16="http://schemas.microsoft.com/office/drawing/2014/main" id="{7F73DD26-4037-4A18-A05E-AA134B9DA90B}"/>
              </a:ext>
            </a:extLst>
          </p:cNvPr>
          <p:cNvSpPr>
            <a:spLocks noGrp="1"/>
          </p:cNvSpPr>
          <p:nvPr>
            <p:ph type="ftr" sz="quarter" idx="11"/>
          </p:nvPr>
        </p:nvSpPr>
        <p:spPr/>
        <p:txBody>
          <a:bodyPr/>
          <a:lstStyle/>
          <a:p>
            <a:r>
              <a:rPr lang="nb-NO" dirty="0" smtClean="0"/>
              <a:t>https://medusaforvaltning.no</a:t>
            </a:r>
          </a:p>
        </p:txBody>
      </p:sp>
      <p:sp>
        <p:nvSpPr>
          <p:cNvPr id="4" name="Plassholder for lysbildenummer 3">
            <a:extLst>
              <a:ext uri="{FF2B5EF4-FFF2-40B4-BE49-F238E27FC236}">
                <a16:creationId xmlns:a16="http://schemas.microsoft.com/office/drawing/2014/main" id="{F496E061-70AD-45E6-B695-FC98F9148117}"/>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411230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8D2398-FC0D-4E0C-B5AD-8C2E8FAF03F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3" name="Plassholder for tekst 2">
            <a:extLst>
              <a:ext uri="{FF2B5EF4-FFF2-40B4-BE49-F238E27FC236}">
                <a16:creationId xmlns:a16="http://schemas.microsoft.com/office/drawing/2014/main" id="{C8449673-CC7C-4DA6-A417-52E1BA9E8A22}"/>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r>
              <a:rPr lang="nb-NO" dirty="0" smtClean="0"/>
              <a:t>https://medusaforvaltning.no</a:t>
            </a:r>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7">
            <a:extLst>
              <a:ext uri="{FF2B5EF4-FFF2-40B4-BE49-F238E27FC236}">
                <a16:creationId xmlns:a16="http://schemas.microsoft.com/office/drawing/2014/main" id="{A87EF4F6-FD80-4958-8E24-E37042191401}"/>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Tree>
    <p:extLst>
      <p:ext uri="{BB962C8B-B14F-4D97-AF65-F5344CB8AC3E}">
        <p14:creationId xmlns:p14="http://schemas.microsoft.com/office/powerpoint/2010/main" val="4076448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4164431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eloverskrif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AA9C0BB-5039-4A1C-947B-6743E2CBA557}"/>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E30C9680-88E9-452A-BB51-C51AB99C388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B3484A42-984E-4758-86EA-2B21CC09A844}"/>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84138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382519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B4D85B6-5136-43C2-BCCA-FFE6137618B2}"/>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8CFEB4D9-AD72-4B60-95EB-31621B6E275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D57DF29E-3BF1-4C83-88E7-8D3E0A617ECE}"/>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4181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11" name="Tittel 1">
            <a:extLst>
              <a:ext uri="{FF2B5EF4-FFF2-40B4-BE49-F238E27FC236}">
                <a16:creationId xmlns:a16="http://schemas.microsoft.com/office/drawing/2014/main" id="{4431F304-E76D-3146-964B-14DFE1E9AD63}"/>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smtClean="0"/>
              <a:t>Click to edit Master title style</a:t>
            </a:r>
            <a:endParaRPr lang="nb-NO" dirty="0"/>
          </a:p>
        </p:txBody>
      </p:sp>
      <p:sp>
        <p:nvSpPr>
          <p:cNvPr id="12" name="Plassholder for innhold 2">
            <a:extLst>
              <a:ext uri="{FF2B5EF4-FFF2-40B4-BE49-F238E27FC236}">
                <a16:creationId xmlns:a16="http://schemas.microsoft.com/office/drawing/2014/main" id="{4661CA4A-8E0E-8C49-BC3E-1A4B3C985741}"/>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Tree>
    <p:extLst>
      <p:ext uri="{BB962C8B-B14F-4D97-AF65-F5344CB8AC3E}">
        <p14:creationId xmlns:p14="http://schemas.microsoft.com/office/powerpoint/2010/main" val="648472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546341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3113684-BC8C-4B54-B1C4-2C234332B8B5}"/>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2BE7DA01-5E20-41BD-826E-7F328002993B}"/>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A34D5D0D-229E-4AF7-928B-37C41B666689}"/>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36585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964293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C4F0BCF0-D77D-4BAC-ACC6-E58E2771C8E7}"/>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BA8BB17A-3886-437E-B029-FA39EB4CD85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FD7AEDA9-25F3-4EBC-AEFD-6D675442CE87}"/>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67913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297447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E431200A-E5F1-4F37-8164-2FFA693ECB54}"/>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D5AB19BB-2DBF-4D3A-8459-E3D69AC64B6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75FB2E99-4EC2-4268-AB1B-CDAADA5B0418}"/>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63314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6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413016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0BD98DE-0FE7-4EE7-BD09-E062E3DFF253}"/>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B23F4A9D-4298-4A99-BC78-A135ACB9E2F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55F2F4FF-176B-4A6C-93AD-E9D9F50C6EFB}"/>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0955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7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en-US" smtClean="0"/>
              <a:t>Click to edit Master title style</a:t>
            </a:r>
            <a:endParaRPr lang="nb-NO" dirty="0"/>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252282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9F6BAA13-0830-4EAC-B836-D5C170706382}"/>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D51A3243-C799-46F9-AD23-9C216B88802E}"/>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27A667A7-0101-4FE5-B036-E06942A9051A}"/>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639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o innholdsdeler">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2">
            <a:extLst>
              <a:ext uri="{FF2B5EF4-FFF2-40B4-BE49-F238E27FC236}">
                <a16:creationId xmlns:a16="http://schemas.microsoft.com/office/drawing/2014/main" id="{0B3AA98A-AB8C-42AF-A30A-D209CA99F174}"/>
              </a:ext>
            </a:extLst>
          </p:cNvPr>
          <p:cNvSpPr>
            <a:spLocks noGrp="1"/>
          </p:cNvSpPr>
          <p:nvPr>
            <p:ph type="pic" sz="quarter" idx="13"/>
          </p:nvPr>
        </p:nvSpPr>
        <p:spPr>
          <a:xfrm>
            <a:off x="0" y="0"/>
            <a:ext cx="12192000" cy="5930537"/>
          </a:xfrm>
        </p:spPr>
        <p:txBody>
          <a:bodyPr/>
          <a:lstStyle/>
          <a:p>
            <a:r>
              <a:rPr lang="en-US" smtClean="0"/>
              <a:t>Click icon to add picture</a:t>
            </a:r>
            <a:endParaRPr lang="nb-NO"/>
          </a:p>
        </p:txBody>
      </p:sp>
    </p:spTree>
    <p:extLst>
      <p:ext uri="{BB962C8B-B14F-4D97-AF65-F5344CB8AC3E}">
        <p14:creationId xmlns:p14="http://schemas.microsoft.com/office/powerpoint/2010/main" val="71979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B7FA2FC1-303A-41AE-893E-D166CE771AF2}"/>
              </a:ext>
            </a:extLst>
          </p:cNvPr>
          <p:cNvSpPr>
            <a:spLocks noGrp="1"/>
          </p:cNvSpPr>
          <p:nvPr>
            <p:ph type="title"/>
          </p:nvPr>
        </p:nvSpPr>
        <p:spPr>
          <a:xfrm>
            <a:off x="838200" y="365125"/>
            <a:ext cx="10515600" cy="1325563"/>
          </a:xfrm>
        </p:spPr>
        <p:txBody>
          <a:bodyPr/>
          <a:lstStyle/>
          <a:p>
            <a:r>
              <a:rPr lang="en-US" smtClean="0"/>
              <a:t>Click to edit Master title style</a:t>
            </a:r>
            <a:endParaRPr lang="nb-NO" dirty="0"/>
          </a:p>
        </p:txBody>
      </p:sp>
      <p:sp>
        <p:nvSpPr>
          <p:cNvPr id="12" name="Plassholder for innhold 2">
            <a:extLst>
              <a:ext uri="{FF2B5EF4-FFF2-40B4-BE49-F238E27FC236}">
                <a16:creationId xmlns:a16="http://schemas.microsoft.com/office/drawing/2014/main" id="{023F59A7-2729-4B8A-AAF9-7793D2677273}"/>
              </a:ext>
            </a:extLst>
          </p:cNvPr>
          <p:cNvSpPr>
            <a:spLocks noGrp="1"/>
          </p:cNvSpPr>
          <p:nvPr>
            <p:ph idx="1"/>
          </p:nvPr>
        </p:nvSpPr>
        <p:spPr>
          <a:xfrm>
            <a:off x="838200" y="1825625"/>
            <a:ext cx="10515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1778740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8672E4AF-E70B-4478-86F5-CE8AE7E8547B}"/>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
        <p:nvSpPr>
          <p:cNvPr id="10" name="Tittel 1">
            <a:extLst>
              <a:ext uri="{FF2B5EF4-FFF2-40B4-BE49-F238E27FC236}">
                <a16:creationId xmlns:a16="http://schemas.microsoft.com/office/drawing/2014/main" id="{E4FBBD37-7F67-4259-B493-0B636DB82B76}"/>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11" name="Plassholder for tekst 2">
            <a:extLst>
              <a:ext uri="{FF2B5EF4-FFF2-40B4-BE49-F238E27FC236}">
                <a16:creationId xmlns:a16="http://schemas.microsoft.com/office/drawing/2014/main" id="{95BA5566-A5E0-4321-B599-BEB03BF1EB0F}"/>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48510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70DA433E-E19E-4759-8678-A4A2C1FDEB0B}"/>
              </a:ext>
            </a:extLst>
          </p:cNvPr>
          <p:cNvSpPr>
            <a:spLocks noGrp="1"/>
          </p:cNvSpPr>
          <p:nvPr>
            <p:ph type="title"/>
          </p:nvPr>
        </p:nvSpPr>
        <p:spPr>
          <a:xfrm>
            <a:off x="838200" y="365125"/>
            <a:ext cx="10515600" cy="1325563"/>
          </a:xfrm>
        </p:spPr>
        <p:txBody>
          <a:bodyPr/>
          <a:lstStyle/>
          <a:p>
            <a:r>
              <a:rPr lang="en-US" smtClean="0"/>
              <a:t>Click to edit Master title style</a:t>
            </a:r>
            <a:endParaRPr lang="nb-NO" dirty="0"/>
          </a:p>
        </p:txBody>
      </p:sp>
      <p:sp>
        <p:nvSpPr>
          <p:cNvPr id="12" name="Plassholder for innhold 2">
            <a:extLst>
              <a:ext uri="{FF2B5EF4-FFF2-40B4-BE49-F238E27FC236}">
                <a16:creationId xmlns:a16="http://schemas.microsoft.com/office/drawing/2014/main" id="{0C9783D8-1EF3-4B37-9ED6-215985DC0D92}"/>
              </a:ext>
            </a:extLst>
          </p:cNvPr>
          <p:cNvSpPr>
            <a:spLocks noGrp="1"/>
          </p:cNvSpPr>
          <p:nvPr>
            <p:ph idx="1"/>
          </p:nvPr>
        </p:nvSpPr>
        <p:spPr>
          <a:xfrm>
            <a:off x="838200" y="1825625"/>
            <a:ext cx="10515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3121266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72502-4E4A-449F-AA2C-76A83E5B0ED8}"/>
              </a:ext>
            </a:extLst>
          </p:cNvPr>
          <p:cNvSpPr>
            <a:spLocks noGrp="1"/>
          </p:cNvSpPr>
          <p:nvPr>
            <p:ph type="title"/>
          </p:nvPr>
        </p:nvSpPr>
        <p:spPr/>
        <p:txBody>
          <a:bodyPr/>
          <a:lstStyle/>
          <a:p>
            <a:r>
              <a:rPr lang="en-US" smtClean="0"/>
              <a:t>Click to edit Master title style</a:t>
            </a:r>
            <a:endParaRPr lang="nb-NO"/>
          </a:p>
        </p:txBody>
      </p:sp>
      <p:sp>
        <p:nvSpPr>
          <p:cNvPr id="3" name="Plassholder for innhold 2">
            <a:extLst>
              <a:ext uri="{FF2B5EF4-FFF2-40B4-BE49-F238E27FC236}">
                <a16:creationId xmlns:a16="http://schemas.microsoft.com/office/drawing/2014/main" id="{C68B7CF3-00A0-472B-8D13-4F9BD411669C}"/>
              </a:ext>
            </a:extLst>
          </p:cNvPr>
          <p:cNvSpPr>
            <a:spLocks noGrp="1"/>
          </p:cNvSpPr>
          <p:nvPr>
            <p:ph sz="half" idx="1"/>
          </p:nvPr>
        </p:nvSpPr>
        <p:spPr>
          <a:xfrm>
            <a:off x="838200" y="1825625"/>
            <a:ext cx="5181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Plassholder for innhold 3">
            <a:extLst>
              <a:ext uri="{FF2B5EF4-FFF2-40B4-BE49-F238E27FC236}">
                <a16:creationId xmlns:a16="http://schemas.microsoft.com/office/drawing/2014/main" id="{6C8E5455-3D59-4FA3-A1BA-DEA033D3EE36}"/>
              </a:ext>
            </a:extLst>
          </p:cNvPr>
          <p:cNvSpPr>
            <a:spLocks noGrp="1"/>
          </p:cNvSpPr>
          <p:nvPr>
            <p:ph sz="half" idx="2"/>
          </p:nvPr>
        </p:nvSpPr>
        <p:spPr>
          <a:xfrm>
            <a:off x="6172200" y="1825625"/>
            <a:ext cx="5181600" cy="366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71747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C42E7-C7B6-4BB1-8678-1916449E1104}"/>
              </a:ext>
            </a:extLst>
          </p:cNvPr>
          <p:cNvSpPr>
            <a:spLocks noGrp="1"/>
          </p:cNvSpPr>
          <p:nvPr>
            <p:ph type="title"/>
          </p:nvPr>
        </p:nvSpPr>
        <p:spPr/>
        <p:txBody>
          <a:bodyPr/>
          <a:lstStyle/>
          <a:p>
            <a:r>
              <a:rPr lang="en-US" smtClean="0"/>
              <a:t>Click to edit Master title style</a:t>
            </a:r>
            <a:endParaRPr lang="nb-NO"/>
          </a:p>
        </p:txBody>
      </p:sp>
      <p:sp>
        <p:nvSpPr>
          <p:cNvPr id="3" name="Plassholder for dato 2">
            <a:extLst>
              <a:ext uri="{FF2B5EF4-FFF2-40B4-BE49-F238E27FC236}">
                <a16:creationId xmlns:a16="http://schemas.microsoft.com/office/drawing/2014/main" id="{18FC5351-58AB-4694-B2C5-C21BBC385F1E}"/>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4" name="Plassholder for bunntekst 3">
            <a:extLst>
              <a:ext uri="{FF2B5EF4-FFF2-40B4-BE49-F238E27FC236}">
                <a16:creationId xmlns:a16="http://schemas.microsoft.com/office/drawing/2014/main" id="{FD0D3338-C838-4294-B690-189DBEA7A90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A64C9D0-EBD5-4D33-BD7B-CCF2F5E153ED}"/>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279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03B7481-3688-4B04-B67E-23B7FD9FEB4B}"/>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3" name="Plassholder for bunntekst 2">
            <a:extLst>
              <a:ext uri="{FF2B5EF4-FFF2-40B4-BE49-F238E27FC236}">
                <a16:creationId xmlns:a16="http://schemas.microsoft.com/office/drawing/2014/main" id="{7F73DD26-4037-4A18-A05E-AA134B9DA90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496E061-70AD-45E6-B695-FC98F9148117}"/>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71027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8D2398-FC0D-4E0C-B5AD-8C2E8FAF03F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en-US" smtClean="0"/>
              <a:t>Click to edit Master title style</a:t>
            </a:r>
            <a:endParaRPr lang="nb-NO" dirty="0"/>
          </a:p>
        </p:txBody>
      </p:sp>
      <p:sp>
        <p:nvSpPr>
          <p:cNvPr id="3" name="Plassholder for tekst 2">
            <a:extLst>
              <a:ext uri="{FF2B5EF4-FFF2-40B4-BE49-F238E27FC236}">
                <a16:creationId xmlns:a16="http://schemas.microsoft.com/office/drawing/2014/main" id="{C8449673-CC7C-4DA6-A417-52E1BA9E8A22}"/>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10.11.2022</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7">
            <a:extLst>
              <a:ext uri="{FF2B5EF4-FFF2-40B4-BE49-F238E27FC236}">
                <a16:creationId xmlns:a16="http://schemas.microsoft.com/office/drawing/2014/main" id="{A87EF4F6-FD80-4958-8E24-E37042191401}"/>
              </a:ext>
            </a:extLst>
          </p:cNvPr>
          <p:cNvSpPr>
            <a:spLocks noGrp="1"/>
          </p:cNvSpPr>
          <p:nvPr>
            <p:ph type="pic" sz="quarter" idx="13"/>
          </p:nvPr>
        </p:nvSpPr>
        <p:spPr>
          <a:xfrm>
            <a:off x="8516983" y="1"/>
            <a:ext cx="3675017" cy="5928526"/>
          </a:xfrm>
        </p:spPr>
        <p:txBody>
          <a:bodyPr/>
          <a:lstStyle/>
          <a:p>
            <a:r>
              <a:rPr lang="en-US" smtClean="0"/>
              <a:t>Click icon to add picture</a:t>
            </a:r>
            <a:endParaRPr lang="nb-NO"/>
          </a:p>
        </p:txBody>
      </p:sp>
    </p:spTree>
    <p:extLst>
      <p:ext uri="{BB962C8B-B14F-4D97-AF65-F5344CB8AC3E}">
        <p14:creationId xmlns:p14="http://schemas.microsoft.com/office/powerpoint/2010/main" val="18235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3F13CE7-7E72-49FD-9179-672195AA84B6}"/>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1C6E529-3426-4CD8-8DE8-704A002609E3}"/>
              </a:ext>
            </a:extLst>
          </p:cNvPr>
          <p:cNvSpPr>
            <a:spLocks noGrp="1"/>
          </p:cNvSpPr>
          <p:nvPr>
            <p:ph type="body" idx="1"/>
          </p:nvPr>
        </p:nvSpPr>
        <p:spPr>
          <a:xfrm>
            <a:off x="838200" y="1825625"/>
            <a:ext cx="10515600" cy="366077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905DCFF-9452-43CA-A8F2-63B746EF635B}"/>
              </a:ext>
            </a:extLst>
          </p:cNvPr>
          <p:cNvSpPr>
            <a:spLocks noGrp="1"/>
          </p:cNvSpPr>
          <p:nvPr>
            <p:ph type="dt" sz="half" idx="2"/>
          </p:nvPr>
        </p:nvSpPr>
        <p:spPr>
          <a:xfrm>
            <a:off x="4148433" y="6310096"/>
            <a:ext cx="1200806" cy="365125"/>
          </a:xfrm>
          <a:prstGeom prst="rect">
            <a:avLst/>
          </a:prstGeom>
        </p:spPr>
        <p:txBody>
          <a:bodyPr vert="horz" lIns="91440" tIns="45720" rIns="91440" bIns="45720" rtlCol="0" anchor="ctr"/>
          <a:lstStyle>
            <a:lvl1pPr algn="l">
              <a:defRPr sz="1200" b="1">
                <a:solidFill>
                  <a:srgbClr val="004A93"/>
                </a:solidFill>
              </a:defRPr>
            </a:lvl1pPr>
          </a:lstStyle>
          <a:p>
            <a:fld id="{958FF766-412E-462A-8F5D-C7E95663E47D}" type="datetimeFigureOut">
              <a:rPr lang="nb-NO" smtClean="0"/>
              <a:pPr/>
              <a:t>10.11.2022</a:t>
            </a:fld>
            <a:endParaRPr lang="nb-NO" dirty="0"/>
          </a:p>
        </p:txBody>
      </p:sp>
      <p:sp>
        <p:nvSpPr>
          <p:cNvPr id="5" name="Plassholder for bunntekst 4">
            <a:extLst>
              <a:ext uri="{FF2B5EF4-FFF2-40B4-BE49-F238E27FC236}">
                <a16:creationId xmlns:a16="http://schemas.microsoft.com/office/drawing/2014/main" id="{E2F726A0-91AD-490D-8F7E-2F883D0BDC06}"/>
              </a:ext>
            </a:extLst>
          </p:cNvPr>
          <p:cNvSpPr>
            <a:spLocks noGrp="1"/>
          </p:cNvSpPr>
          <p:nvPr>
            <p:ph type="ftr" sz="quarter" idx="3"/>
          </p:nvPr>
        </p:nvSpPr>
        <p:spPr>
          <a:xfrm>
            <a:off x="5768340" y="6292742"/>
            <a:ext cx="4163864" cy="365125"/>
          </a:xfrm>
          <a:prstGeom prst="rect">
            <a:avLst/>
          </a:prstGeom>
        </p:spPr>
        <p:txBody>
          <a:bodyPr vert="horz" lIns="91440" tIns="45720" rIns="91440" bIns="45720" rtlCol="0" anchor="ctr"/>
          <a:lstStyle>
            <a:lvl1pPr algn="ctr">
              <a:defRPr sz="1200" b="1">
                <a:solidFill>
                  <a:srgbClr val="004A93"/>
                </a:solidFill>
              </a:defRPr>
            </a:lvl1pPr>
          </a:lstStyle>
          <a:p>
            <a:endParaRPr lang="nb-NO" dirty="0"/>
          </a:p>
        </p:txBody>
      </p:sp>
      <p:sp>
        <p:nvSpPr>
          <p:cNvPr id="6" name="Plassholder for lysbildenummer 5">
            <a:extLst>
              <a:ext uri="{FF2B5EF4-FFF2-40B4-BE49-F238E27FC236}">
                <a16:creationId xmlns:a16="http://schemas.microsoft.com/office/drawing/2014/main" id="{76EDB195-5C8F-492E-BE84-4A9C1B3F7A90}"/>
              </a:ext>
            </a:extLst>
          </p:cNvPr>
          <p:cNvSpPr>
            <a:spLocks noGrp="1"/>
          </p:cNvSpPr>
          <p:nvPr>
            <p:ph type="sldNum" sz="quarter" idx="4"/>
          </p:nvPr>
        </p:nvSpPr>
        <p:spPr>
          <a:xfrm>
            <a:off x="10074303" y="6292742"/>
            <a:ext cx="859083" cy="365125"/>
          </a:xfrm>
          <a:prstGeom prst="rect">
            <a:avLst/>
          </a:prstGeom>
        </p:spPr>
        <p:txBody>
          <a:bodyPr vert="horz" lIns="91440" tIns="45720" rIns="91440" bIns="45720" rtlCol="0" anchor="ctr"/>
          <a:lstStyle>
            <a:lvl1pPr algn="r">
              <a:defRPr sz="1200" b="1">
                <a:solidFill>
                  <a:srgbClr val="004A93"/>
                </a:solidFill>
              </a:defRPr>
            </a:lvl1pPr>
          </a:lstStyle>
          <a:p>
            <a:fld id="{06668B70-52D5-4929-987C-994778F03EBF}" type="slidenum">
              <a:rPr lang="nb-NO" smtClean="0"/>
              <a:pPr/>
              <a:t>‹#›</a:t>
            </a:fld>
            <a:endParaRPr lang="nb-NO" dirty="0"/>
          </a:p>
        </p:txBody>
      </p:sp>
      <p:pic>
        <p:nvPicPr>
          <p:cNvPr id="7" name="Bilde 6"/>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563879" y="6145348"/>
            <a:ext cx="2461261" cy="638770"/>
          </a:xfrm>
          <a:prstGeom prst="rect">
            <a:avLst/>
          </a:prstGeom>
        </p:spPr>
      </p:pic>
    </p:spTree>
    <p:extLst>
      <p:ext uri="{BB962C8B-B14F-4D97-AF65-F5344CB8AC3E}">
        <p14:creationId xmlns:p14="http://schemas.microsoft.com/office/powerpoint/2010/main" val="425395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1" r:id="rId4"/>
    <p:sldLayoutId id="2147483672" r:id="rId5"/>
    <p:sldLayoutId id="2147483670" r:id="rId6"/>
    <p:sldLayoutId id="2147483654" r:id="rId7"/>
    <p:sldLayoutId id="2147483655" r:id="rId8"/>
    <p:sldLayoutId id="2147483651" r:id="rId9"/>
    <p:sldLayoutId id="2147483674" r:id="rId10"/>
    <p:sldLayoutId id="2147483660" r:id="rId11"/>
    <p:sldLayoutId id="2147483675" r:id="rId12"/>
    <p:sldLayoutId id="2147483661" r:id="rId13"/>
    <p:sldLayoutId id="2147483676" r:id="rId14"/>
    <p:sldLayoutId id="2147483673" r:id="rId15"/>
    <p:sldLayoutId id="2147483677" r:id="rId16"/>
    <p:sldLayoutId id="2147483664" r:id="rId17"/>
    <p:sldLayoutId id="2147483678" r:id="rId18"/>
    <p:sldLayoutId id="2147483665" r:id="rId19"/>
    <p:sldLayoutId id="2147483679" r:id="rId20"/>
    <p:sldLayoutId id="2147483666" r:id="rId21"/>
    <p:sldLayoutId id="2147483680" r:id="rId22"/>
    <p:sldLayoutId id="2147483667" r:id="rId23"/>
    <p:sldLayoutId id="2147483681" r:id="rId24"/>
    <p:sldLayoutId id="2147483668" r:id="rId25"/>
    <p:sldLayoutId id="2147483682" r:id="rId26"/>
  </p:sldLayoutIdLst>
  <p:txStyles>
    <p:title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3F13CE7-7E72-49FD-9179-672195AA84B6}"/>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1C6E529-3426-4CD8-8DE8-704A002609E3}"/>
              </a:ext>
            </a:extLst>
          </p:cNvPr>
          <p:cNvSpPr>
            <a:spLocks noGrp="1"/>
          </p:cNvSpPr>
          <p:nvPr>
            <p:ph type="body" idx="1"/>
          </p:nvPr>
        </p:nvSpPr>
        <p:spPr>
          <a:xfrm>
            <a:off x="838200" y="1825625"/>
            <a:ext cx="10515600" cy="366077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905DCFF-9452-43CA-A8F2-63B746EF635B}"/>
              </a:ext>
            </a:extLst>
          </p:cNvPr>
          <p:cNvSpPr>
            <a:spLocks noGrp="1"/>
          </p:cNvSpPr>
          <p:nvPr>
            <p:ph type="dt" sz="half" idx="2"/>
          </p:nvPr>
        </p:nvSpPr>
        <p:spPr>
          <a:xfrm>
            <a:off x="2632053" y="6290520"/>
            <a:ext cx="1200806" cy="365125"/>
          </a:xfrm>
          <a:prstGeom prst="rect">
            <a:avLst/>
          </a:prstGeom>
        </p:spPr>
        <p:txBody>
          <a:bodyPr vert="horz" lIns="91440" tIns="45720" rIns="91440" bIns="45720" rtlCol="0" anchor="ctr"/>
          <a:lstStyle>
            <a:lvl1pPr algn="l">
              <a:defRPr sz="1200" b="1">
                <a:solidFill>
                  <a:srgbClr val="004A93"/>
                </a:solidFill>
              </a:defRPr>
            </a:lvl1pPr>
          </a:lstStyle>
          <a:p>
            <a:fld id="{958FF766-412E-462A-8F5D-C7E95663E47D}" type="datetimeFigureOut">
              <a:rPr lang="nb-NO" smtClean="0"/>
              <a:pPr/>
              <a:t>10.11.2022</a:t>
            </a:fld>
            <a:endParaRPr lang="nb-NO" dirty="0"/>
          </a:p>
        </p:txBody>
      </p:sp>
      <p:sp>
        <p:nvSpPr>
          <p:cNvPr id="5" name="Plassholder for bunntekst 4">
            <a:extLst>
              <a:ext uri="{FF2B5EF4-FFF2-40B4-BE49-F238E27FC236}">
                <a16:creationId xmlns:a16="http://schemas.microsoft.com/office/drawing/2014/main" id="{E2F726A0-91AD-490D-8F7E-2F883D0BDC06}"/>
              </a:ext>
            </a:extLst>
          </p:cNvPr>
          <p:cNvSpPr>
            <a:spLocks noGrp="1"/>
          </p:cNvSpPr>
          <p:nvPr>
            <p:ph type="ftr" sz="quarter" idx="3"/>
          </p:nvPr>
        </p:nvSpPr>
        <p:spPr>
          <a:xfrm>
            <a:off x="4084320" y="6292742"/>
            <a:ext cx="5847884" cy="365125"/>
          </a:xfrm>
          <a:prstGeom prst="rect">
            <a:avLst/>
          </a:prstGeom>
        </p:spPr>
        <p:txBody>
          <a:bodyPr vert="horz" lIns="91440" tIns="45720" rIns="91440" bIns="45720" rtlCol="0" anchor="ctr"/>
          <a:lstStyle>
            <a:lvl1pPr algn="ctr">
              <a:defRPr sz="1200" b="1">
                <a:solidFill>
                  <a:srgbClr val="004A93"/>
                </a:solidFill>
              </a:defRPr>
            </a:lvl1pPr>
          </a:lstStyle>
          <a:p>
            <a:r>
              <a:rPr lang="nb-NO" dirty="0" smtClean="0"/>
              <a:t>https://medusaforvaltning.no</a:t>
            </a:r>
          </a:p>
        </p:txBody>
      </p:sp>
      <p:sp>
        <p:nvSpPr>
          <p:cNvPr id="6" name="Plassholder for lysbildenummer 5">
            <a:extLst>
              <a:ext uri="{FF2B5EF4-FFF2-40B4-BE49-F238E27FC236}">
                <a16:creationId xmlns:a16="http://schemas.microsoft.com/office/drawing/2014/main" id="{76EDB195-5C8F-492E-BE84-4A9C1B3F7A90}"/>
              </a:ext>
            </a:extLst>
          </p:cNvPr>
          <p:cNvSpPr>
            <a:spLocks noGrp="1"/>
          </p:cNvSpPr>
          <p:nvPr>
            <p:ph type="sldNum" sz="quarter" idx="4"/>
          </p:nvPr>
        </p:nvSpPr>
        <p:spPr>
          <a:xfrm>
            <a:off x="10074303" y="6292742"/>
            <a:ext cx="859083" cy="365125"/>
          </a:xfrm>
          <a:prstGeom prst="rect">
            <a:avLst/>
          </a:prstGeom>
        </p:spPr>
        <p:txBody>
          <a:bodyPr vert="horz" lIns="91440" tIns="45720" rIns="91440" bIns="45720" rtlCol="0" anchor="ctr"/>
          <a:lstStyle>
            <a:lvl1pPr algn="r">
              <a:defRPr sz="1200" b="1">
                <a:solidFill>
                  <a:srgbClr val="004A93"/>
                </a:solidFill>
              </a:defRPr>
            </a:lvl1pPr>
          </a:lstStyle>
          <a:p>
            <a:fld id="{06668B70-52D5-4929-987C-994778F03EBF}" type="slidenum">
              <a:rPr lang="nb-NO" smtClean="0"/>
              <a:pPr/>
              <a:t>‹#›</a:t>
            </a:fld>
            <a:endParaRPr lang="nb-NO" dirty="0"/>
          </a:p>
        </p:txBody>
      </p:sp>
      <p:pic>
        <p:nvPicPr>
          <p:cNvPr id="7" name="Bilde 6"/>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338433" y="6208083"/>
            <a:ext cx="2042160" cy="530001"/>
          </a:xfrm>
          <a:prstGeom prst="rect">
            <a:avLst/>
          </a:prstGeom>
        </p:spPr>
      </p:pic>
    </p:spTree>
    <p:extLst>
      <p:ext uri="{BB962C8B-B14F-4D97-AF65-F5344CB8AC3E}">
        <p14:creationId xmlns:p14="http://schemas.microsoft.com/office/powerpoint/2010/main" val="40301407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Lst>
  <p:txStyles>
    <p:title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hyperlink" Target="mailto:kundesenter@nhn.n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post@medusaforvaltning.no" TargetMode="External"/><Relationship Id="rId4" Type="http://schemas.openxmlformats.org/officeDocument/2006/relationships/hyperlink" Target="mailto:bhm@medusaforvaltning.n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6.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p:cNvSpPr>
            <a:spLocks noGrp="1"/>
          </p:cNvSpPr>
          <p:nvPr>
            <p:ph type="title"/>
          </p:nvPr>
        </p:nvSpPr>
        <p:spPr>
          <a:xfrm>
            <a:off x="624417" y="762584"/>
            <a:ext cx="10972800" cy="792163"/>
          </a:xfrm>
        </p:spPr>
        <p:txBody>
          <a:bodyPr>
            <a:normAutofit fontScale="90000"/>
          </a:bodyPr>
          <a:lstStyle/>
          <a:p>
            <a:r>
              <a:rPr lang="nb-NO" sz="2800" dirty="0"/>
              <a:t>NNB </a:t>
            </a:r>
            <a:r>
              <a:rPr lang="nb-NO" sz="2800" dirty="0" smtClean="0"/>
              <a:t>Seminar</a:t>
            </a:r>
            <a:r>
              <a:rPr lang="nb-NO" sz="4900" dirty="0" smtClean="0"/>
              <a:t>							</a:t>
            </a:r>
            <a:r>
              <a:rPr lang="nb-NO" sz="2800" dirty="0" smtClean="0"/>
              <a:t>2.november </a:t>
            </a:r>
            <a:r>
              <a:rPr lang="nb-NO" sz="2800" dirty="0"/>
              <a:t>2022</a:t>
            </a:r>
            <a:r>
              <a:rPr lang="nb-NO" sz="4900" dirty="0" smtClean="0"/>
              <a:t>	</a:t>
            </a:r>
            <a:r>
              <a:rPr lang="nb-NO" dirty="0" smtClean="0"/>
              <a:t/>
            </a:r>
            <a:br>
              <a:rPr lang="nb-NO" dirty="0" smtClean="0"/>
            </a:br>
            <a:r>
              <a:rPr lang="nb-NO" dirty="0" smtClean="0"/>
              <a:t/>
            </a:r>
            <a:br>
              <a:rPr lang="nb-NO" dirty="0" smtClean="0"/>
            </a:br>
            <a:r>
              <a:rPr lang="nb-NO" dirty="0"/>
              <a:t/>
            </a:r>
            <a:br>
              <a:rPr lang="nb-NO" dirty="0"/>
            </a:br>
            <a:r>
              <a:rPr lang="nb-NO" sz="7300" dirty="0"/>
              <a:t>BHM Medusa</a:t>
            </a:r>
          </a:p>
        </p:txBody>
      </p:sp>
      <p:sp>
        <p:nvSpPr>
          <p:cNvPr id="15362" name="Plassholder for innhold 2"/>
          <p:cNvSpPr>
            <a:spLocks noGrp="1"/>
          </p:cNvSpPr>
          <p:nvPr>
            <p:ph idx="1"/>
          </p:nvPr>
        </p:nvSpPr>
        <p:spPr>
          <a:xfrm>
            <a:off x="624416" y="4120458"/>
            <a:ext cx="7189547" cy="1859107"/>
          </a:xfrm>
        </p:spPr>
        <p:txBody>
          <a:bodyPr>
            <a:normAutofit/>
          </a:bodyPr>
          <a:lstStyle/>
          <a:p>
            <a:pPr marL="0" indent="0">
              <a:lnSpc>
                <a:spcPct val="120000"/>
              </a:lnSpc>
              <a:buNone/>
            </a:pPr>
            <a:r>
              <a:rPr lang="nb-NO" dirty="0" smtClean="0"/>
              <a:t>Hanne Waaberg</a:t>
            </a:r>
          </a:p>
          <a:p>
            <a:pPr marL="0" indent="0">
              <a:lnSpc>
                <a:spcPct val="120000"/>
              </a:lnSpc>
              <a:buNone/>
            </a:pPr>
            <a:r>
              <a:rPr lang="nb-NO" sz="1800" dirty="0" smtClean="0"/>
              <a:t>Leder av BHM-gruppe i nasjonalt forvaltningsråd for Medusa</a:t>
            </a:r>
          </a:p>
          <a:p>
            <a:pPr marL="0" indent="0">
              <a:lnSpc>
                <a:spcPct val="120000"/>
              </a:lnSpc>
              <a:buNone/>
            </a:pPr>
            <a:r>
              <a:rPr lang="nb-NO" sz="1800" dirty="0" smtClean="0"/>
              <a:t>Regional enhet for behandlingshjelpemidler ved St. Olavs hospital</a:t>
            </a:r>
          </a:p>
          <a:p>
            <a:pPr marL="0" indent="0">
              <a:lnSpc>
                <a:spcPct val="120000"/>
              </a:lnSpc>
              <a:buNone/>
            </a:pPr>
            <a:endParaRPr lang="nb-NO" dirty="0" smtClean="0"/>
          </a:p>
          <a:p>
            <a:pPr lvl="2"/>
            <a:endParaRPr lang="nb-NO" dirty="0"/>
          </a:p>
        </p:txBody>
      </p:sp>
      <p:pic>
        <p:nvPicPr>
          <p:cNvPr id="4" name="Bilde 3"/>
          <p:cNvPicPr>
            <a:picLocks noChangeAspect="1"/>
          </p:cNvPicPr>
          <p:nvPr/>
        </p:nvPicPr>
        <p:blipFill>
          <a:blip r:embed="rId3"/>
          <a:stretch>
            <a:fillRect/>
          </a:stretch>
        </p:blipFill>
        <p:spPr>
          <a:xfrm>
            <a:off x="8231061" y="2099296"/>
            <a:ext cx="1925066" cy="1476613"/>
          </a:xfrm>
          <a:prstGeom prst="rect">
            <a:avLst/>
          </a:prstGeom>
        </p:spPr>
      </p:pic>
    </p:spTree>
    <p:extLst>
      <p:ext uri="{BB962C8B-B14F-4D97-AF65-F5344CB8AC3E}">
        <p14:creationId xmlns:p14="http://schemas.microsoft.com/office/powerpoint/2010/main" val="196453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9976" y="365125"/>
            <a:ext cx="10515600" cy="1325563"/>
          </a:xfrm>
        </p:spPr>
        <p:txBody>
          <a:bodyPr/>
          <a:lstStyle/>
          <a:p>
            <a:r>
              <a:rPr lang="nb-NO" dirty="0" smtClean="0"/>
              <a:t>BHM-gruppa</a:t>
            </a:r>
            <a:endParaRPr lang="nb-NO" dirty="0"/>
          </a:p>
        </p:txBody>
      </p:sp>
      <p:sp>
        <p:nvSpPr>
          <p:cNvPr id="6" name="TekstSylinder 5"/>
          <p:cNvSpPr txBox="1"/>
          <p:nvPr/>
        </p:nvSpPr>
        <p:spPr>
          <a:xfrm>
            <a:off x="6802017" y="1805354"/>
            <a:ext cx="4963886" cy="2677656"/>
          </a:xfrm>
          <a:prstGeom prst="rect">
            <a:avLst/>
          </a:prstGeom>
          <a:noFill/>
        </p:spPr>
        <p:txBody>
          <a:bodyPr wrap="square" rtlCol="0">
            <a:spAutoFit/>
          </a:bodyPr>
          <a:lstStyle/>
          <a:p>
            <a:r>
              <a:rPr lang="nb-NO" sz="2400" dirty="0" smtClean="0"/>
              <a:t>Mandat</a:t>
            </a:r>
          </a:p>
          <a:p>
            <a:r>
              <a:rPr lang="nb-NO" sz="1600" i="1" dirty="0"/>
              <a:t>Arbeidsgruppa BHM behandler saker som omhandler BHM. Vi vil dele løsninger, diskutere utfordringer, drøfte behov og skissere løsninger, samt drøfte og prioritere saker med/mot Softpro. Herunder vil vi sikre lik praksis for registrering og lik bruk av felter, for å legge opp til en framtidig deling av data og mulighet til å ta ut sammenlignbar statistikk. Vi vil lære av hverandre og samarbeide om å få gjennomført endringer i, eller utvikling av, Medusa.</a:t>
            </a:r>
            <a:endParaRPr lang="nb-NO" sz="1600" dirty="0"/>
          </a:p>
        </p:txBody>
      </p:sp>
      <p:graphicFrame>
        <p:nvGraphicFramePr>
          <p:cNvPr id="7" name="Tabell 6"/>
          <p:cNvGraphicFramePr>
            <a:graphicFrameLocks noGrp="1"/>
          </p:cNvGraphicFramePr>
          <p:nvPr>
            <p:extLst>
              <p:ext uri="{D42A27DB-BD31-4B8C-83A1-F6EECF244321}">
                <p14:modId xmlns:p14="http://schemas.microsoft.com/office/powerpoint/2010/main" val="1322008587"/>
              </p:ext>
            </p:extLst>
          </p:nvPr>
        </p:nvGraphicFramePr>
        <p:xfrm>
          <a:off x="880568" y="1690688"/>
          <a:ext cx="5509600" cy="3381040"/>
        </p:xfrm>
        <a:graphic>
          <a:graphicData uri="http://schemas.openxmlformats.org/drawingml/2006/table">
            <a:tbl>
              <a:tblPr firstRow="1" firstCol="1" bandRow="1">
                <a:tableStyleId>{5C22544A-7EE6-4342-B048-85BDC9FD1C3A}</a:tableStyleId>
              </a:tblPr>
              <a:tblGrid>
                <a:gridCol w="2378442">
                  <a:extLst>
                    <a:ext uri="{9D8B030D-6E8A-4147-A177-3AD203B41FA5}">
                      <a16:colId xmlns:a16="http://schemas.microsoft.com/office/drawing/2014/main" val="2448307514"/>
                    </a:ext>
                  </a:extLst>
                </a:gridCol>
                <a:gridCol w="2003411">
                  <a:extLst>
                    <a:ext uri="{9D8B030D-6E8A-4147-A177-3AD203B41FA5}">
                      <a16:colId xmlns:a16="http://schemas.microsoft.com/office/drawing/2014/main" val="3974970168"/>
                    </a:ext>
                  </a:extLst>
                </a:gridCol>
                <a:gridCol w="1127747">
                  <a:extLst>
                    <a:ext uri="{9D8B030D-6E8A-4147-A177-3AD203B41FA5}">
                      <a16:colId xmlns:a16="http://schemas.microsoft.com/office/drawing/2014/main" val="2574772373"/>
                    </a:ext>
                  </a:extLst>
                </a:gridCol>
              </a:tblGrid>
              <a:tr h="260080">
                <a:tc>
                  <a:txBody>
                    <a:bodyPr/>
                    <a:lstStyle/>
                    <a:p>
                      <a:pPr algn="ctr">
                        <a:spcBef>
                          <a:spcPts val="200"/>
                        </a:spcBef>
                        <a:spcAft>
                          <a:spcPts val="200"/>
                        </a:spcAft>
                      </a:pPr>
                      <a:r>
                        <a:rPr lang="nb-NO" sz="1400" dirty="0" smtClean="0">
                          <a:effectLst/>
                        </a:rPr>
                        <a:t>Deltagere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400" dirty="0">
                          <a:effectLst/>
                        </a:rPr>
                        <a:t>Helseforetak</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400" dirty="0">
                          <a:effectLst/>
                        </a:rPr>
                        <a:t>Medusa</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0704715"/>
                  </a:ext>
                </a:extLst>
              </a:tr>
              <a:tr h="260080">
                <a:tc>
                  <a:txBody>
                    <a:bodyPr/>
                    <a:lstStyle/>
                    <a:p>
                      <a:pPr algn="ctr">
                        <a:spcBef>
                          <a:spcPts val="200"/>
                        </a:spcBef>
                        <a:spcAft>
                          <a:spcPts val="200"/>
                        </a:spcAft>
                      </a:pPr>
                      <a:r>
                        <a:rPr lang="nb-NO" sz="1400" b="0" dirty="0">
                          <a:effectLst/>
                        </a:rPr>
                        <a:t>Stein Alfei</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Sykehuset Innlandet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Ja</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2854573"/>
                  </a:ext>
                </a:extLst>
              </a:tr>
              <a:tr h="260080">
                <a:tc>
                  <a:txBody>
                    <a:bodyPr/>
                    <a:lstStyle/>
                    <a:p>
                      <a:pPr algn="ctr">
                        <a:spcBef>
                          <a:spcPts val="200"/>
                        </a:spcBef>
                        <a:spcAft>
                          <a:spcPts val="200"/>
                        </a:spcAft>
                      </a:pPr>
                      <a:r>
                        <a:rPr lang="nb-NO" sz="1400" b="0" dirty="0" smtClean="0">
                          <a:effectLst/>
                        </a:rPr>
                        <a:t>          Monica </a:t>
                      </a:r>
                      <a:r>
                        <a:rPr lang="nb-NO" sz="1400" b="0" dirty="0">
                          <a:effectLst/>
                        </a:rPr>
                        <a:t>Østvik	</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AHUS</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Ja</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5220116"/>
                  </a:ext>
                </a:extLst>
              </a:tr>
              <a:tr h="260080">
                <a:tc>
                  <a:txBody>
                    <a:bodyPr/>
                    <a:lstStyle/>
                    <a:p>
                      <a:pPr algn="ctr">
                        <a:spcBef>
                          <a:spcPts val="200"/>
                        </a:spcBef>
                        <a:spcAft>
                          <a:spcPts val="200"/>
                        </a:spcAft>
                      </a:pPr>
                      <a:r>
                        <a:rPr lang="nb-NO" sz="1400" b="0" dirty="0" smtClean="0">
                          <a:effectLst/>
                        </a:rPr>
                        <a:t>            Magnar </a:t>
                      </a:r>
                      <a:r>
                        <a:rPr lang="nb-NO" sz="1400" b="0" dirty="0">
                          <a:effectLst/>
                        </a:rPr>
                        <a:t>Heltne	</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Helse Førde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 Ja</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6876855"/>
                  </a:ext>
                </a:extLst>
              </a:tr>
              <a:tr h="260080">
                <a:tc>
                  <a:txBody>
                    <a:bodyPr/>
                    <a:lstStyle/>
                    <a:p>
                      <a:pPr algn="ctr">
                        <a:spcBef>
                          <a:spcPts val="200"/>
                        </a:spcBef>
                        <a:spcAft>
                          <a:spcPts val="200"/>
                        </a:spcAft>
                      </a:pPr>
                      <a:r>
                        <a:rPr lang="nb-NO" sz="1400" b="0" dirty="0">
                          <a:effectLst/>
                        </a:rPr>
                        <a:t>Hanne Waaberg</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St Olav</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Ja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2923362"/>
                  </a:ext>
                </a:extLst>
              </a:tr>
              <a:tr h="260080">
                <a:tc>
                  <a:txBody>
                    <a:bodyPr/>
                    <a:lstStyle/>
                    <a:p>
                      <a:pPr algn="ctr">
                        <a:spcBef>
                          <a:spcPts val="200"/>
                        </a:spcBef>
                        <a:spcAft>
                          <a:spcPts val="200"/>
                        </a:spcAft>
                      </a:pPr>
                      <a:r>
                        <a:rPr lang="nb-NO" sz="1400" b="0" dirty="0">
                          <a:effectLst/>
                        </a:rPr>
                        <a:t>Merethe Hokland</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Helgelandssykehuset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Ja </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5717844"/>
                  </a:ext>
                </a:extLst>
              </a:tr>
              <a:tr h="260080">
                <a:tc>
                  <a:txBody>
                    <a:bodyPr/>
                    <a:lstStyle/>
                    <a:p>
                      <a:pPr algn="ctr">
                        <a:spcBef>
                          <a:spcPts val="200"/>
                        </a:spcBef>
                        <a:spcAft>
                          <a:spcPts val="200"/>
                        </a:spcAft>
                      </a:pPr>
                      <a:r>
                        <a:rPr lang="nb-NO" sz="1400" b="0" dirty="0">
                          <a:effectLst/>
                        </a:rPr>
                        <a:t>Tommy Bøe Urdahl</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Vestre Viken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Ja</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630137"/>
                  </a:ext>
                </a:extLst>
              </a:tr>
              <a:tr h="260080">
                <a:tc>
                  <a:txBody>
                    <a:bodyPr/>
                    <a:lstStyle/>
                    <a:p>
                      <a:pPr algn="ctr">
                        <a:spcBef>
                          <a:spcPts val="200"/>
                        </a:spcBef>
                        <a:spcAft>
                          <a:spcPts val="200"/>
                        </a:spcAft>
                      </a:pPr>
                      <a:r>
                        <a:rPr lang="nb-NO" sz="1400" b="0" dirty="0">
                          <a:effectLst/>
                        </a:rPr>
                        <a:t>Kristoffer Røed</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OUS</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Nei</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156824"/>
                  </a:ext>
                </a:extLst>
              </a:tr>
              <a:tr h="260080">
                <a:tc>
                  <a:txBody>
                    <a:bodyPr/>
                    <a:lstStyle/>
                    <a:p>
                      <a:pPr algn="ctr">
                        <a:spcBef>
                          <a:spcPts val="200"/>
                        </a:spcBef>
                        <a:spcAft>
                          <a:spcPts val="200"/>
                        </a:spcAft>
                      </a:pPr>
                      <a:r>
                        <a:rPr lang="nb-NO" sz="1400" b="0" dirty="0">
                          <a:effectLst/>
                        </a:rPr>
                        <a:t>Gry Bodil </a:t>
                      </a:r>
                      <a:r>
                        <a:rPr lang="nb-NO" sz="1400" b="0" dirty="0" smtClean="0">
                          <a:effectLst/>
                        </a:rPr>
                        <a:t>Malin</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Kirkenes</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Ja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7607059"/>
                  </a:ext>
                </a:extLst>
              </a:tr>
              <a:tr h="260080">
                <a:tc>
                  <a:txBody>
                    <a:bodyPr/>
                    <a:lstStyle/>
                    <a:p>
                      <a:pPr algn="ctr">
                        <a:spcBef>
                          <a:spcPts val="200"/>
                        </a:spcBef>
                        <a:spcAft>
                          <a:spcPts val="200"/>
                        </a:spcAft>
                      </a:pPr>
                      <a:r>
                        <a:rPr lang="nb-NO" sz="1400" b="0">
                          <a:effectLst/>
                        </a:rPr>
                        <a:t>Tore Solberg	</a:t>
                      </a:r>
                      <a:endParaRPr lang="nb-NO"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SiV</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Ja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2450967"/>
                  </a:ext>
                </a:extLst>
              </a:tr>
              <a:tr h="260080">
                <a:tc>
                  <a:txBody>
                    <a:bodyPr/>
                    <a:lstStyle/>
                    <a:p>
                      <a:pPr algn="ctr">
                        <a:spcBef>
                          <a:spcPts val="200"/>
                        </a:spcBef>
                        <a:spcAft>
                          <a:spcPts val="200"/>
                        </a:spcAft>
                      </a:pPr>
                      <a:r>
                        <a:rPr lang="nb-NO" sz="1400" b="0" dirty="0">
                          <a:effectLst/>
                        </a:rPr>
                        <a:t>Trond Ove Svendsen</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Helse Nord</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Ja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1385480"/>
                  </a:ext>
                </a:extLst>
              </a:tr>
              <a:tr h="260080">
                <a:tc>
                  <a:txBody>
                    <a:bodyPr/>
                    <a:lstStyle/>
                    <a:p>
                      <a:pPr algn="ctr">
                        <a:spcBef>
                          <a:spcPts val="200"/>
                        </a:spcBef>
                        <a:spcAft>
                          <a:spcPts val="200"/>
                        </a:spcAft>
                      </a:pPr>
                      <a:r>
                        <a:rPr lang="nb-NO" sz="1400" b="0" dirty="0">
                          <a:effectLst/>
                        </a:rPr>
                        <a:t>Henrik Thisland/Endre Berge</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a:effectLst/>
                        </a:rPr>
                        <a:t>Stavanger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a:effectLst/>
                        </a:rPr>
                        <a:t>Ja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4883132"/>
                  </a:ext>
                </a:extLst>
              </a:tr>
              <a:tr h="260080">
                <a:tc>
                  <a:txBody>
                    <a:bodyPr/>
                    <a:lstStyle/>
                    <a:p>
                      <a:pPr algn="ctr">
                        <a:spcBef>
                          <a:spcPts val="200"/>
                        </a:spcBef>
                        <a:spcAft>
                          <a:spcPts val="200"/>
                        </a:spcAft>
                      </a:pPr>
                      <a:r>
                        <a:rPr lang="nb-NO" sz="1400" b="0" dirty="0">
                          <a:effectLst/>
                        </a:rPr>
                        <a:t>Morten Straus</a:t>
                      </a:r>
                      <a:endParaRPr lang="nb-N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smtClean="0">
                          <a:effectLst/>
                        </a:rPr>
                        <a:t>Helse Vest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nb-NO" sz="1200" dirty="0" smtClean="0">
                          <a:effectLst/>
                        </a:rPr>
                        <a:t>Ja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5375276"/>
                  </a:ext>
                </a:extLst>
              </a:tr>
            </a:tbl>
          </a:graphicData>
        </a:graphic>
      </p:graphicFrame>
    </p:spTree>
    <p:extLst>
      <p:ext uri="{BB962C8B-B14F-4D97-AF65-F5344CB8AC3E}">
        <p14:creationId xmlns:p14="http://schemas.microsoft.com/office/powerpoint/2010/main" val="185965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Hva foregår i gruppa?</a:t>
            </a:r>
            <a:r>
              <a:rPr lang="nb-NO" dirty="0"/>
              <a:t/>
            </a:r>
            <a:br>
              <a:rPr lang="nb-NO" dirty="0"/>
            </a:br>
            <a:endParaRPr lang="nb-NO" dirty="0"/>
          </a:p>
        </p:txBody>
      </p:sp>
      <p:sp>
        <p:nvSpPr>
          <p:cNvPr id="5" name="TekstSylinder 4"/>
          <p:cNvSpPr txBox="1"/>
          <p:nvPr/>
        </p:nvSpPr>
        <p:spPr>
          <a:xfrm>
            <a:off x="961115" y="1496799"/>
            <a:ext cx="9143196" cy="424731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rPr>
              <a:t>Vi deler informasjon om funksjoner og muligheter i Medusa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rPr>
              <a:t>Utveksler veiledere og tips/triks</a:t>
            </a:r>
          </a:p>
          <a:p>
            <a:pPr marL="285750" indent="-285750">
              <a:lnSpc>
                <a:spcPct val="150000"/>
              </a:lnSpc>
              <a:buFont typeface="Arial" panose="020B0604020202020204" pitchFamily="34" charset="0"/>
              <a:buChar char="•"/>
              <a:defRPr/>
            </a:pPr>
            <a:r>
              <a:rPr lang="nb-NO" sz="2400" dirty="0">
                <a:solidFill>
                  <a:prstClr val="black"/>
                </a:solidFill>
                <a:latin typeface="Calibri" panose="020F0502020204030204"/>
              </a:rPr>
              <a:t>Diskuterer behov Medusa ikke støtter per i dag</a:t>
            </a:r>
          </a:p>
          <a:p>
            <a:pPr marL="285750" indent="-285750">
              <a:lnSpc>
                <a:spcPct val="150000"/>
              </a:lnSpc>
              <a:buFont typeface="Arial" panose="020B0604020202020204" pitchFamily="34" charset="0"/>
              <a:buChar char="•"/>
              <a:defRPr/>
            </a:pPr>
            <a:r>
              <a:rPr lang="nb-NO" sz="2400" dirty="0">
                <a:solidFill>
                  <a:prstClr val="black"/>
                </a:solidFill>
                <a:latin typeface="Calibri" panose="020F0502020204030204"/>
              </a:rPr>
              <a:t>Formulerer endringsønsker </a:t>
            </a:r>
            <a:endParaRPr lang="nb-NO" sz="2400" dirty="0" smtClean="0">
              <a:solidFill>
                <a:prstClr val="black"/>
              </a:solidFill>
              <a:latin typeface="Calibri" panose="020F0502020204030204"/>
            </a:endParaRPr>
          </a:p>
          <a:p>
            <a:pPr marL="285750" indent="-285750">
              <a:lnSpc>
                <a:spcPct val="150000"/>
              </a:lnSpc>
              <a:buFont typeface="Arial" panose="020B0604020202020204" pitchFamily="34" charset="0"/>
              <a:buChar char="•"/>
              <a:defRPr/>
            </a:pPr>
            <a:r>
              <a:rPr lang="nb-NO" sz="2400" dirty="0" smtClean="0">
                <a:solidFill>
                  <a:prstClr val="black"/>
                </a:solidFill>
                <a:latin typeface="Calibri" panose="020F0502020204030204"/>
              </a:rPr>
              <a:t>Følger opp </a:t>
            </a:r>
            <a:r>
              <a:rPr lang="nb-NO" sz="2400" dirty="0" err="1" smtClean="0">
                <a:solidFill>
                  <a:prstClr val="black"/>
                </a:solidFill>
                <a:latin typeface="Calibri" panose="020F0502020204030204"/>
              </a:rPr>
              <a:t>SoftPro</a:t>
            </a:r>
            <a:endParaRPr lang="nb-NO" sz="2400" dirty="0" smtClean="0">
              <a:solidFill>
                <a:prstClr val="black"/>
              </a:solidFill>
              <a:latin typeface="Calibri" panose="020F0502020204030204"/>
            </a:endParaRPr>
          </a:p>
          <a:p>
            <a:pPr marL="285750" indent="-285750">
              <a:lnSpc>
                <a:spcPct val="150000"/>
              </a:lnSpc>
              <a:buFont typeface="Arial" panose="020B0604020202020204" pitchFamily="34" charset="0"/>
              <a:buChar char="•"/>
              <a:defRPr/>
            </a:pPr>
            <a:r>
              <a:rPr lang="nb-NO" sz="2400" dirty="0" smtClean="0">
                <a:solidFill>
                  <a:prstClr val="black"/>
                </a:solidFill>
                <a:latin typeface="Calibri" panose="020F0502020204030204"/>
              </a:rPr>
              <a:t>Blir </a:t>
            </a:r>
            <a:r>
              <a:rPr lang="nb-NO" sz="2400" dirty="0">
                <a:solidFill>
                  <a:prstClr val="black"/>
                </a:solidFill>
                <a:latin typeface="Calibri" panose="020F0502020204030204"/>
              </a:rPr>
              <a:t>enige om Best Practice</a:t>
            </a:r>
          </a:p>
          <a:p>
            <a:pPr marL="285750" indent="-285750">
              <a:lnSpc>
                <a:spcPct val="150000"/>
              </a:lnSpc>
              <a:buFont typeface="Arial" panose="020B0604020202020204" pitchFamily="34" charset="0"/>
              <a:buChar char="•"/>
              <a:defRPr/>
            </a:pPr>
            <a:r>
              <a:rPr lang="nb-NO" sz="2400" dirty="0">
                <a:solidFill>
                  <a:prstClr val="black"/>
                </a:solidFill>
                <a:latin typeface="Calibri" panose="020F0502020204030204"/>
              </a:rPr>
              <a:t>Vi lærer av hverandre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Bilde 3"/>
          <p:cNvPicPr>
            <a:picLocks noChangeAspect="1"/>
          </p:cNvPicPr>
          <p:nvPr/>
        </p:nvPicPr>
        <p:blipFill>
          <a:blip r:embed="rId3"/>
          <a:stretch>
            <a:fillRect/>
          </a:stretch>
        </p:blipFill>
        <p:spPr>
          <a:xfrm>
            <a:off x="9889051" y="529899"/>
            <a:ext cx="2028825" cy="4124325"/>
          </a:xfrm>
          <a:prstGeom prst="rect">
            <a:avLst/>
          </a:prstGeom>
        </p:spPr>
      </p:pic>
      <p:pic>
        <p:nvPicPr>
          <p:cNvPr id="6" name="Bilde 5"/>
          <p:cNvPicPr>
            <a:picLocks noChangeAspect="1"/>
          </p:cNvPicPr>
          <p:nvPr/>
        </p:nvPicPr>
        <p:blipFill rotWithShape="1">
          <a:blip r:embed="rId4"/>
          <a:srcRect l="2627"/>
          <a:stretch/>
        </p:blipFill>
        <p:spPr>
          <a:xfrm>
            <a:off x="9889050" y="4652926"/>
            <a:ext cx="2028825" cy="1000125"/>
          </a:xfrm>
          <a:prstGeom prst="rect">
            <a:avLst/>
          </a:prstGeom>
        </p:spPr>
      </p:pic>
      <p:pic>
        <p:nvPicPr>
          <p:cNvPr id="7" name="Bilde 6"/>
          <p:cNvPicPr>
            <a:picLocks noChangeAspect="1"/>
          </p:cNvPicPr>
          <p:nvPr/>
        </p:nvPicPr>
        <p:blipFill>
          <a:blip r:embed="rId5"/>
          <a:stretch>
            <a:fillRect/>
          </a:stretch>
        </p:blipFill>
        <p:spPr>
          <a:xfrm>
            <a:off x="9889050" y="258491"/>
            <a:ext cx="2028825" cy="276225"/>
          </a:xfrm>
          <a:prstGeom prst="rect">
            <a:avLst/>
          </a:prstGeom>
        </p:spPr>
      </p:pic>
    </p:spTree>
    <p:extLst>
      <p:ext uri="{BB962C8B-B14F-4D97-AF65-F5344CB8AC3E}">
        <p14:creationId xmlns:p14="http://schemas.microsoft.com/office/powerpoint/2010/main" val="22048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499"/>
                                          </p:stCondLst>
                                        </p:cTn>
                                        <p:tgtEl>
                                          <p:spTgt spid="5">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500"/>
                                  </p:stCondLst>
                                  <p:childTnLst>
                                    <p:set>
                                      <p:cBhvr>
                                        <p:cTn id="12" dur="1" fill="hold">
                                          <p:stCondLst>
                                            <p:cond delay="499"/>
                                          </p:stCondLst>
                                        </p:cTn>
                                        <p:tgtEl>
                                          <p:spTgt spid="5">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1500"/>
                                  </p:stCondLst>
                                  <p:childTnLst>
                                    <p:set>
                                      <p:cBhvr>
                                        <p:cTn id="15" dur="1" fill="hold">
                                          <p:stCondLst>
                                            <p:cond delay="499"/>
                                          </p:stCondLst>
                                        </p:cTn>
                                        <p:tgtEl>
                                          <p:spTgt spid="5">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500"/>
                                  </p:stCondLst>
                                  <p:childTnLst>
                                    <p:set>
                                      <p:cBhvr>
                                        <p:cTn id="18" dur="1" fill="hold">
                                          <p:stCondLst>
                                            <p:cond delay="499"/>
                                          </p:stCondLst>
                                        </p:cTn>
                                        <p:tgtEl>
                                          <p:spTgt spid="5">
                                            <p:txEl>
                                              <p:pRg st="4" end="4"/>
                                            </p:tx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nodeType="afterEffect">
                                  <p:stCondLst>
                                    <p:cond delay="1500"/>
                                  </p:stCondLst>
                                  <p:childTnLst>
                                    <p:set>
                                      <p:cBhvr>
                                        <p:cTn id="21" dur="1" fill="hold">
                                          <p:stCondLst>
                                            <p:cond delay="499"/>
                                          </p:stCondLst>
                                        </p:cTn>
                                        <p:tgtEl>
                                          <p:spTgt spid="5">
                                            <p:txEl>
                                              <p:pRg st="5" end="5"/>
                                            </p:tx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nodeType="afterEffect">
                                  <p:stCondLst>
                                    <p:cond delay="1500"/>
                                  </p:stCondLst>
                                  <p:childTnLst>
                                    <p:set>
                                      <p:cBhvr>
                                        <p:cTn id="24" dur="1" fill="hold">
                                          <p:stCondLst>
                                            <p:cond delay="49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Hvilke saker blir spilt over til Softpro?</a:t>
            </a:r>
            <a:endParaRPr lang="nb-NO" dirty="0"/>
          </a:p>
        </p:txBody>
      </p:sp>
      <p:sp>
        <p:nvSpPr>
          <p:cNvPr id="3" name="Plassholder for innhold 2"/>
          <p:cNvSpPr>
            <a:spLocks noGrp="1"/>
          </p:cNvSpPr>
          <p:nvPr>
            <p:ph idx="1"/>
          </p:nvPr>
        </p:nvSpPr>
        <p:spPr>
          <a:xfrm>
            <a:off x="838200" y="1420592"/>
            <a:ext cx="10515600" cy="4293392"/>
          </a:xfrm>
        </p:spPr>
        <p:txBody>
          <a:bodyPr>
            <a:normAutofit fontScale="25000" lnSpcReduction="20000"/>
          </a:bodyPr>
          <a:lstStyle/>
          <a:p>
            <a:pPr marL="285750" indent="-285750"/>
            <a:r>
              <a:rPr lang="nb-NO" sz="9600" dirty="0" smtClean="0">
                <a:latin typeface="Calibri" panose="020F0502020204030204" pitchFamily="34" charset="0"/>
                <a:cs typeface="Calibri" panose="020F0502020204030204" pitchFamily="34" charset="0"/>
              </a:rPr>
              <a:t>Kan dette </a:t>
            </a:r>
            <a:r>
              <a:rPr lang="nb-NO" sz="9600" dirty="0">
                <a:latin typeface="Calibri" panose="020F0502020204030204" pitchFamily="34" charset="0"/>
                <a:cs typeface="Calibri" panose="020F0502020204030204" pitchFamily="34" charset="0"/>
              </a:rPr>
              <a:t>løses på en </a:t>
            </a:r>
            <a:r>
              <a:rPr lang="nb-NO" sz="9600" dirty="0" smtClean="0">
                <a:latin typeface="Calibri" panose="020F0502020204030204" pitchFamily="34" charset="0"/>
                <a:cs typeface="Calibri" panose="020F0502020204030204" pitchFamily="34" charset="0"/>
              </a:rPr>
              <a:t>annen </a:t>
            </a:r>
            <a:r>
              <a:rPr lang="nb-NO" sz="9600" dirty="0">
                <a:latin typeface="Calibri" panose="020F0502020204030204" pitchFamily="34" charset="0"/>
                <a:cs typeface="Calibri" panose="020F0502020204030204" pitchFamily="34" charset="0"/>
              </a:rPr>
              <a:t>måte i Medusa </a:t>
            </a:r>
            <a:r>
              <a:rPr lang="nb-NO" sz="9600" dirty="0" smtClean="0">
                <a:latin typeface="Calibri" panose="020F0502020204030204" pitchFamily="34" charset="0"/>
                <a:cs typeface="Calibri" panose="020F0502020204030204" pitchFamily="34" charset="0"/>
              </a:rPr>
              <a:t>allerede? </a:t>
            </a:r>
            <a:endParaRPr lang="nb-NO" sz="9600" dirty="0">
              <a:latin typeface="Calibri" panose="020F0502020204030204" pitchFamily="34" charset="0"/>
              <a:cs typeface="Calibri" panose="020F0502020204030204" pitchFamily="34" charset="0"/>
            </a:endParaRPr>
          </a:p>
          <a:p>
            <a:endParaRPr lang="nb-NO" sz="9600" dirty="0">
              <a:latin typeface="Calibri" panose="020F0502020204030204" pitchFamily="34" charset="0"/>
              <a:cs typeface="Calibri" panose="020F0502020204030204" pitchFamily="34" charset="0"/>
            </a:endParaRPr>
          </a:p>
          <a:p>
            <a:pPr marL="285750" indent="-285750"/>
            <a:r>
              <a:rPr lang="nb-NO" sz="9600" dirty="0" smtClean="0">
                <a:latin typeface="Calibri" panose="020F0502020204030204" pitchFamily="34" charset="0"/>
                <a:cs typeface="Calibri" panose="020F0502020204030204" pitchFamily="34" charset="0"/>
              </a:rPr>
              <a:t>Er det et </a:t>
            </a:r>
            <a:r>
              <a:rPr lang="nb-NO" sz="9600" dirty="0">
                <a:latin typeface="Calibri" panose="020F0502020204030204" pitchFamily="34" charset="0"/>
                <a:cs typeface="Calibri" panose="020F0502020204030204" pitchFamily="34" charset="0"/>
              </a:rPr>
              <a:t>lokalt </a:t>
            </a:r>
            <a:r>
              <a:rPr lang="nb-NO" sz="9600" dirty="0" smtClean="0">
                <a:latin typeface="Calibri" panose="020F0502020204030204" pitchFamily="34" charset="0"/>
                <a:cs typeface="Calibri" panose="020F0502020204030204" pitchFamily="34" charset="0"/>
              </a:rPr>
              <a:t>behov, eller har det </a:t>
            </a:r>
            <a:r>
              <a:rPr lang="nb-NO" sz="9600" dirty="0">
                <a:latin typeface="Calibri" panose="020F0502020204030204" pitchFamily="34" charset="0"/>
                <a:cs typeface="Calibri" panose="020F0502020204030204" pitchFamily="34" charset="0"/>
              </a:rPr>
              <a:t>nytte </a:t>
            </a:r>
            <a:r>
              <a:rPr lang="nb-NO" sz="9600" dirty="0" smtClean="0">
                <a:latin typeface="Calibri" panose="020F0502020204030204" pitchFamily="34" charset="0"/>
                <a:cs typeface="Calibri" panose="020F0502020204030204" pitchFamily="34" charset="0"/>
              </a:rPr>
              <a:t>nasjonalt</a:t>
            </a:r>
            <a:r>
              <a:rPr lang="nb-NO" sz="9600" dirty="0">
                <a:latin typeface="Calibri" panose="020F0502020204030204" pitchFamily="34" charset="0"/>
                <a:cs typeface="Calibri" panose="020F0502020204030204" pitchFamily="34" charset="0"/>
              </a:rPr>
              <a:t>?</a:t>
            </a:r>
          </a:p>
          <a:p>
            <a:endParaRPr lang="nb-NO" sz="9600" dirty="0">
              <a:latin typeface="Calibri" panose="020F0502020204030204" pitchFamily="34" charset="0"/>
              <a:cs typeface="Calibri" panose="020F0502020204030204" pitchFamily="34" charset="0"/>
            </a:endParaRPr>
          </a:p>
          <a:p>
            <a:pPr marL="285750" indent="-285750"/>
            <a:r>
              <a:rPr lang="nb-NO" sz="9600" dirty="0" smtClean="0">
                <a:latin typeface="Calibri" panose="020F0502020204030204" pitchFamily="34" charset="0"/>
                <a:cs typeface="Calibri" panose="020F0502020204030204" pitchFamily="34" charset="0"/>
              </a:rPr>
              <a:t>Er det best </a:t>
            </a:r>
            <a:r>
              <a:rPr lang="nb-NO" sz="9600" dirty="0">
                <a:latin typeface="Calibri" panose="020F0502020204030204" pitchFamily="34" charset="0"/>
                <a:cs typeface="Calibri" panose="020F0502020204030204" pitchFamily="34" charset="0"/>
              </a:rPr>
              <a:t>for flest, blir det laget et endringsønske</a:t>
            </a:r>
            <a:r>
              <a:rPr lang="nb-NO" sz="9600" dirty="0" smtClean="0">
                <a:latin typeface="Calibri" panose="020F0502020204030204" pitchFamily="34" charset="0"/>
                <a:cs typeface="Calibri" panose="020F0502020204030204" pitchFamily="34" charset="0"/>
              </a:rPr>
              <a:t>.</a:t>
            </a:r>
            <a:endParaRPr lang="nb-NO" sz="9600" dirty="0">
              <a:latin typeface="Calibri" panose="020F0502020204030204" pitchFamily="34" charset="0"/>
              <a:cs typeface="Calibri" panose="020F0502020204030204" pitchFamily="34" charset="0"/>
            </a:endParaRPr>
          </a:p>
          <a:p>
            <a:endParaRPr lang="nb-NO" sz="9600" dirty="0">
              <a:latin typeface="Calibri" panose="020F0502020204030204" pitchFamily="34" charset="0"/>
              <a:cs typeface="Calibri" panose="020F0502020204030204" pitchFamily="34" charset="0"/>
            </a:endParaRPr>
          </a:p>
          <a:p>
            <a:pPr marL="285750" indent="-285750"/>
            <a:r>
              <a:rPr lang="nb-NO" sz="9600" u="sng" dirty="0">
                <a:latin typeface="Calibri" panose="020F0502020204030204" pitchFamily="34" charset="0"/>
                <a:cs typeface="Calibri" panose="020F0502020204030204" pitchFamily="34" charset="0"/>
              </a:rPr>
              <a:t>Før</a:t>
            </a:r>
            <a:r>
              <a:rPr lang="nb-NO" sz="9600" dirty="0">
                <a:latin typeface="Calibri" panose="020F0502020204030204" pitchFamily="34" charset="0"/>
                <a:cs typeface="Calibri" panose="020F0502020204030204" pitchFamily="34" charset="0"/>
              </a:rPr>
              <a:t> </a:t>
            </a:r>
            <a:r>
              <a:rPr lang="nb-NO" sz="9600" dirty="0" smtClean="0">
                <a:latin typeface="Calibri" panose="020F0502020204030204" pitchFamily="34" charset="0"/>
                <a:cs typeface="Calibri" panose="020F0502020204030204" pitchFamily="34" charset="0"/>
              </a:rPr>
              <a:t>det sendes </a:t>
            </a:r>
            <a:r>
              <a:rPr lang="nb-NO" sz="9600" dirty="0">
                <a:latin typeface="Calibri" panose="020F0502020204030204" pitchFamily="34" charset="0"/>
                <a:cs typeface="Calibri" panose="020F0502020204030204" pitchFamily="34" charset="0"/>
              </a:rPr>
              <a:t>inn til Softpro inviterer vi Christer til et </a:t>
            </a:r>
            <a:r>
              <a:rPr lang="nb-NO" sz="9600" dirty="0" smtClean="0">
                <a:latin typeface="Calibri" panose="020F0502020204030204" pitchFamily="34" charset="0"/>
                <a:cs typeface="Calibri" panose="020F0502020204030204" pitchFamily="34" charset="0"/>
              </a:rPr>
              <a:t>møte </a:t>
            </a:r>
            <a:r>
              <a:rPr lang="nb-NO" sz="9600" dirty="0">
                <a:latin typeface="Calibri" panose="020F0502020204030204" pitchFamily="34" charset="0"/>
                <a:cs typeface="Calibri" panose="020F0502020204030204" pitchFamily="34" charset="0"/>
              </a:rPr>
              <a:t>hvor vi går igjennom </a:t>
            </a:r>
            <a:r>
              <a:rPr lang="nb-NO" sz="9600" u="sng" dirty="0">
                <a:latin typeface="Calibri" panose="020F0502020204030204" pitchFamily="34" charset="0"/>
                <a:cs typeface="Calibri" panose="020F0502020204030204" pitchFamily="34" charset="0"/>
              </a:rPr>
              <a:t>behovet</a:t>
            </a:r>
            <a:r>
              <a:rPr lang="nb-NO" sz="9600" dirty="0">
                <a:latin typeface="Calibri" panose="020F0502020204030204" pitchFamily="34" charset="0"/>
                <a:cs typeface="Calibri" panose="020F0502020204030204" pitchFamily="34" charset="0"/>
              </a:rPr>
              <a:t> vårt. </a:t>
            </a:r>
          </a:p>
          <a:p>
            <a:endParaRPr lang="nb-NO" sz="9600" dirty="0">
              <a:latin typeface="Calibri" panose="020F0502020204030204" pitchFamily="34" charset="0"/>
              <a:cs typeface="Calibri" panose="020F0502020204030204" pitchFamily="34" charset="0"/>
            </a:endParaRPr>
          </a:p>
          <a:p>
            <a:pPr marL="285750" indent="-285750"/>
            <a:r>
              <a:rPr lang="nb-NO" sz="9600" dirty="0">
                <a:latin typeface="Calibri" panose="020F0502020204030204" pitchFamily="34" charset="0"/>
                <a:cs typeface="Calibri" panose="020F0502020204030204" pitchFamily="34" charset="0"/>
              </a:rPr>
              <a:t>Når </a:t>
            </a:r>
            <a:r>
              <a:rPr lang="nb-NO" sz="9600" dirty="0" smtClean="0">
                <a:latin typeface="Calibri" panose="020F0502020204030204" pitchFamily="34" charset="0"/>
                <a:cs typeface="Calibri" panose="020F0502020204030204" pitchFamily="34" charset="0"/>
              </a:rPr>
              <a:t>Softpro </a:t>
            </a:r>
            <a:r>
              <a:rPr lang="nb-NO" sz="9600" dirty="0">
                <a:latin typeface="Calibri" panose="020F0502020204030204" pitchFamily="34" charset="0"/>
                <a:cs typeface="Calibri" panose="020F0502020204030204" pitchFamily="34" charset="0"/>
              </a:rPr>
              <a:t>har forstått hva vi ønsker å oppnå er det opp til Softpro å komme med løsningen. </a:t>
            </a:r>
            <a:endParaRPr lang="nb-NO" sz="9600" dirty="0" smtClean="0">
              <a:latin typeface="Calibri" panose="020F0502020204030204" pitchFamily="34" charset="0"/>
              <a:cs typeface="Calibri" panose="020F0502020204030204" pitchFamily="34" charset="0"/>
            </a:endParaRPr>
          </a:p>
          <a:p>
            <a:pPr marL="285750" indent="-285750"/>
            <a:endParaRPr lang="nb-NO" sz="9600" dirty="0">
              <a:latin typeface="Calibri" panose="020F0502020204030204" pitchFamily="34" charset="0"/>
              <a:cs typeface="Calibri" panose="020F0502020204030204" pitchFamily="34" charset="0"/>
            </a:endParaRPr>
          </a:p>
          <a:p>
            <a:pPr marL="285750" indent="-285750"/>
            <a:endParaRPr lang="nb-NO"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8515" y="476624"/>
            <a:ext cx="1190743" cy="119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42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stretch>
            <a:fillRect/>
          </a:stretch>
        </p:blipFill>
        <p:spPr>
          <a:xfrm>
            <a:off x="8594422" y="1321598"/>
            <a:ext cx="2955672" cy="3638534"/>
          </a:xfrm>
          <a:prstGeom prst="rect">
            <a:avLst/>
          </a:prstGeom>
        </p:spPr>
      </p:pic>
      <p:sp>
        <p:nvSpPr>
          <p:cNvPr id="2" name="Tittel 1"/>
          <p:cNvSpPr>
            <a:spLocks noGrp="1"/>
          </p:cNvSpPr>
          <p:nvPr>
            <p:ph type="title"/>
          </p:nvPr>
        </p:nvSpPr>
        <p:spPr>
          <a:xfrm>
            <a:off x="838200" y="561678"/>
            <a:ext cx="10515600" cy="1325563"/>
          </a:xfrm>
        </p:spPr>
        <p:txBody>
          <a:bodyPr/>
          <a:lstStyle/>
          <a:p>
            <a:r>
              <a:rPr lang="nb-NO" dirty="0" smtClean="0"/>
              <a:t>Mal for endringsønsker</a:t>
            </a:r>
            <a:endParaRPr lang="nb-NO" dirty="0"/>
          </a:p>
        </p:txBody>
      </p:sp>
      <p:sp>
        <p:nvSpPr>
          <p:cNvPr id="3" name="Plassholder for innhold 2"/>
          <p:cNvSpPr>
            <a:spLocks noGrp="1"/>
          </p:cNvSpPr>
          <p:nvPr>
            <p:ph idx="1"/>
          </p:nvPr>
        </p:nvSpPr>
        <p:spPr>
          <a:xfrm>
            <a:off x="752742" y="1460591"/>
            <a:ext cx="10515600" cy="3660775"/>
          </a:xfrm>
        </p:spPr>
        <p:txBody>
          <a:bodyPr>
            <a:normAutofit/>
          </a:bodyPr>
          <a:lstStyle/>
          <a:p>
            <a:pPr>
              <a:lnSpc>
                <a:spcPct val="150000"/>
              </a:lnSpc>
            </a:pPr>
            <a:r>
              <a:rPr lang="nb-NO" dirty="0"/>
              <a:t> Endringsønske betyr et innspill til Softpro om forbedring</a:t>
            </a:r>
          </a:p>
          <a:p>
            <a:pPr>
              <a:lnSpc>
                <a:spcPct val="160000"/>
              </a:lnSpc>
            </a:pPr>
            <a:r>
              <a:rPr lang="nb-NO" dirty="0"/>
              <a:t> </a:t>
            </a:r>
            <a:r>
              <a:rPr lang="nb-NO" dirty="0" smtClean="0"/>
              <a:t>Mal </a:t>
            </a:r>
            <a:r>
              <a:rPr lang="nb-NO" dirty="0"/>
              <a:t>ligger </a:t>
            </a:r>
            <a:r>
              <a:rPr lang="nb-NO" dirty="0" smtClean="0"/>
              <a:t>på </a:t>
            </a:r>
            <a:r>
              <a:rPr lang="nb-NO" dirty="0"/>
              <a:t>medusaforvaltning.no</a:t>
            </a:r>
          </a:p>
          <a:p>
            <a:pPr>
              <a:lnSpc>
                <a:spcPct val="160000"/>
              </a:lnSpc>
            </a:pPr>
            <a:r>
              <a:rPr lang="nb-NO" dirty="0"/>
              <a:t> Beskriv behovet</a:t>
            </a:r>
          </a:p>
          <a:p>
            <a:pPr lvl="1"/>
            <a:r>
              <a:rPr lang="nb-NO" sz="2800" dirty="0"/>
              <a:t>Hvor oppstår behovet</a:t>
            </a:r>
          </a:p>
          <a:p>
            <a:pPr lvl="1"/>
            <a:r>
              <a:rPr lang="nb-NO" sz="2800" dirty="0"/>
              <a:t>Hva ønsker du å oppnå</a:t>
            </a:r>
          </a:p>
          <a:p>
            <a:pPr marL="457200" lvl="1" indent="0">
              <a:buNone/>
            </a:pPr>
            <a:endParaRPr lang="nb-NO" sz="2800" dirty="0"/>
          </a:p>
          <a:p>
            <a:pPr>
              <a:lnSpc>
                <a:spcPct val="160000"/>
              </a:lnSpc>
            </a:pPr>
            <a:endParaRPr lang="nb-NO" dirty="0"/>
          </a:p>
          <a:p>
            <a:endParaRPr lang="nb-NO" dirty="0"/>
          </a:p>
        </p:txBody>
      </p:sp>
      <p:graphicFrame>
        <p:nvGraphicFramePr>
          <p:cNvPr id="4" name="Diagram 3"/>
          <p:cNvGraphicFramePr/>
          <p:nvPr>
            <p:extLst>
              <p:ext uri="{D42A27DB-BD31-4B8C-83A1-F6EECF244321}">
                <p14:modId xmlns:p14="http://schemas.microsoft.com/office/powerpoint/2010/main" val="113981068"/>
              </p:ext>
            </p:extLst>
          </p:nvPr>
        </p:nvGraphicFramePr>
        <p:xfrm>
          <a:off x="1496979" y="4250383"/>
          <a:ext cx="8128000" cy="2420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Pil opp 6"/>
          <p:cNvSpPr/>
          <p:nvPr/>
        </p:nvSpPr>
        <p:spPr>
          <a:xfrm rot="5400000">
            <a:off x="8442021" y="1823638"/>
            <a:ext cx="304800" cy="145012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019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499"/>
                                          </p:stCondLst>
                                        </p:cTn>
                                        <p:tgtEl>
                                          <p:spTgt spid="3">
                                            <p:txEl>
                                              <p:pRg st="1" end="1"/>
                                            </p:txEl>
                                          </p:spTgt>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nodeType="afterEffect">
                                  <p:stCondLst>
                                    <p:cond delay="1000"/>
                                  </p:stCondLst>
                                  <p:childTnLst>
                                    <p:set>
                                      <p:cBhvr>
                                        <p:cTn id="12" dur="1" fill="hold">
                                          <p:stCondLst>
                                            <p:cond delay="749"/>
                                          </p:stCondLst>
                                        </p:cTn>
                                        <p:tgtEl>
                                          <p:spTgt spid="6"/>
                                        </p:tgtEl>
                                        <p:attrNameLst>
                                          <p:attrName>style.visibility</p:attrName>
                                        </p:attrNameLst>
                                      </p:cBhvr>
                                      <p:to>
                                        <p:strVal val="visible"/>
                                      </p:to>
                                    </p:set>
                                  </p:childTnLst>
                                </p:cTn>
                              </p:par>
                            </p:childTnLst>
                          </p:cTn>
                        </p:par>
                        <p:par>
                          <p:cTn id="13" fill="hold">
                            <p:stCondLst>
                              <p:cond delay="5250"/>
                            </p:stCondLst>
                            <p:childTnLst>
                              <p:par>
                                <p:cTn id="14" presetID="1" presetClass="entr" presetSubtype="0" fill="hold" grpId="0" nodeType="afterEffect">
                                  <p:stCondLst>
                                    <p:cond delay="1000"/>
                                  </p:stCondLst>
                                  <p:childTnLst>
                                    <p:set>
                                      <p:cBhvr>
                                        <p:cTn id="15" dur="1" fill="hold">
                                          <p:stCondLst>
                                            <p:cond delay="749"/>
                                          </p:stCondLst>
                                        </p:cTn>
                                        <p:tgtEl>
                                          <p:spTgt spid="7"/>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nodeType="afterEffect">
                                  <p:stCondLst>
                                    <p:cond delay="0"/>
                                  </p:stCondLst>
                                  <p:childTnLst>
                                    <p:set>
                                      <p:cBhvr>
                                        <p:cTn id="18" dur="1" fill="hold">
                                          <p:stCondLst>
                                            <p:cond delay="749"/>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749"/>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749"/>
                                          </p:stCondLst>
                                        </p:cTn>
                                        <p:tgtEl>
                                          <p:spTgt spid="3">
                                            <p:txEl>
                                              <p:pRg st="4" end="4"/>
                                            </p:txEl>
                                          </p:spTgt>
                                        </p:tgtEl>
                                        <p:attrNameLst>
                                          <p:attrName>style.visibility</p:attrName>
                                        </p:attrNameLst>
                                      </p:cBhvr>
                                      <p:to>
                                        <p:strVal val="visible"/>
                                      </p:to>
                                    </p:set>
                                  </p:childTnLst>
                                </p:cTn>
                              </p:par>
                            </p:childTnLst>
                          </p:cTn>
                        </p:par>
                        <p:par>
                          <p:cTn id="23" fill="hold">
                            <p:stCondLst>
                              <p:cond delay="9250"/>
                            </p:stCondLst>
                            <p:childTnLst>
                              <p:par>
                                <p:cTn id="24" presetID="1" presetClass="entr" presetSubtype="0" fill="hold" grpId="0" nodeType="afterEffect">
                                  <p:stCondLst>
                                    <p:cond delay="1000"/>
                                  </p:stCondLst>
                                  <p:childTnLst>
                                    <p:set>
                                      <p:cBhvr>
                                        <p:cTn id="25" dur="1" fill="hold">
                                          <p:stCondLst>
                                            <p:cond delay="7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426595"/>
            <a:ext cx="10515600" cy="1325563"/>
          </a:xfrm>
        </p:spPr>
        <p:txBody>
          <a:bodyPr/>
          <a:lstStyle/>
          <a:p>
            <a:r>
              <a:rPr lang="nb-NO" dirty="0" smtClean="0"/>
              <a:t>BHM-saker løst i 2022</a:t>
            </a:r>
            <a:endParaRPr lang="nb-NO" dirty="0"/>
          </a:p>
        </p:txBody>
      </p:sp>
      <p:sp>
        <p:nvSpPr>
          <p:cNvPr id="3" name="Plassholder for innhold 2"/>
          <p:cNvSpPr>
            <a:spLocks noGrp="1"/>
          </p:cNvSpPr>
          <p:nvPr>
            <p:ph idx="1"/>
          </p:nvPr>
        </p:nvSpPr>
        <p:spPr>
          <a:xfrm>
            <a:off x="838199" y="1396398"/>
            <a:ext cx="10880835" cy="4594498"/>
          </a:xfrm>
        </p:spPr>
        <p:txBody>
          <a:bodyPr>
            <a:normAutofit fontScale="85000" lnSpcReduction="20000"/>
          </a:bodyPr>
          <a:lstStyle/>
          <a:p>
            <a:pPr lvl="0"/>
            <a:r>
              <a:rPr lang="nb-NO" dirty="0" smtClean="0"/>
              <a:t>Versjon 7 – Restordre, Leveringsadresse, LO på bestilling, Tildele PL, ++</a:t>
            </a:r>
          </a:p>
          <a:p>
            <a:pPr lvl="0"/>
            <a:endParaRPr lang="nb-NO" dirty="0"/>
          </a:p>
          <a:p>
            <a:pPr lvl="0"/>
            <a:r>
              <a:rPr lang="nb-NO" dirty="0" smtClean="0"/>
              <a:t>Bring </a:t>
            </a:r>
            <a:r>
              <a:rPr lang="nb-NO" dirty="0"/>
              <a:t>Integrasjonen</a:t>
            </a:r>
          </a:p>
          <a:p>
            <a:pPr lvl="1"/>
            <a:r>
              <a:rPr lang="nb-NO" dirty="0"/>
              <a:t>Mulighet for å inaktivere/sortere, nye forsendelsestyper, forenklet utlevering, sporing på pakker levert i postkasser, forhåndsvalg/favoritt, snarvei til </a:t>
            </a:r>
            <a:r>
              <a:rPr lang="nb-NO" dirty="0" smtClean="0"/>
              <a:t>sporing</a:t>
            </a:r>
          </a:p>
          <a:p>
            <a:pPr lvl="1"/>
            <a:endParaRPr lang="nb-NO" dirty="0"/>
          </a:p>
          <a:p>
            <a:pPr lvl="0"/>
            <a:r>
              <a:rPr lang="nb-NO" dirty="0" smtClean="0"/>
              <a:t>Adresse </a:t>
            </a:r>
            <a:r>
              <a:rPr lang="nb-NO" dirty="0"/>
              <a:t>ved MORS</a:t>
            </a:r>
          </a:p>
          <a:p>
            <a:pPr lvl="1"/>
            <a:r>
              <a:rPr lang="nb-NO" dirty="0"/>
              <a:t>Softpro oppgraderte pasientintegrasjonen slik at adressen ikke forsvinner på pasienter som er </a:t>
            </a:r>
            <a:r>
              <a:rPr lang="nb-NO" dirty="0" smtClean="0"/>
              <a:t>mors</a:t>
            </a:r>
          </a:p>
          <a:p>
            <a:pPr lvl="1"/>
            <a:endParaRPr lang="nb-NO" dirty="0"/>
          </a:p>
          <a:p>
            <a:pPr lvl="0"/>
            <a:r>
              <a:rPr lang="nb-NO" dirty="0" smtClean="0"/>
              <a:t>Utskrift </a:t>
            </a:r>
            <a:r>
              <a:rPr lang="nb-NO" dirty="0"/>
              <a:t>av pasientdata</a:t>
            </a:r>
          </a:p>
          <a:p>
            <a:pPr lvl="1"/>
            <a:r>
              <a:rPr lang="nb-NO" dirty="0"/>
              <a:t>Softpro har nå fått med detaljer som smitte, konfidensiell, kun nytt utstyr, beskyttet identitet, ICD-kode, rekvirerende enhet og HPR-nummer</a:t>
            </a:r>
            <a:r>
              <a:rPr lang="nb-NO" dirty="0" smtClean="0"/>
              <a:t>.</a:t>
            </a:r>
          </a:p>
          <a:p>
            <a:pPr lvl="1"/>
            <a:endParaRPr lang="nb-NO" dirty="0"/>
          </a:p>
          <a:p>
            <a:pPr lvl="0"/>
            <a:r>
              <a:rPr lang="nb-NO" dirty="0"/>
              <a:t>Oppdatert ICD10 kodeverk</a:t>
            </a:r>
          </a:p>
          <a:p>
            <a:pPr marL="457200" lvl="1" indent="0">
              <a:buNone/>
            </a:pPr>
            <a:endParaRPr lang="nb-NO" dirty="0"/>
          </a:p>
        </p:txBody>
      </p:sp>
    </p:spTree>
    <p:extLst>
      <p:ext uri="{BB962C8B-B14F-4D97-AF65-F5344CB8AC3E}">
        <p14:creationId xmlns:p14="http://schemas.microsoft.com/office/powerpoint/2010/main" val="18035868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605271"/>
            <a:ext cx="10515600" cy="1325563"/>
          </a:xfrm>
        </p:spPr>
        <p:txBody>
          <a:bodyPr/>
          <a:lstStyle/>
          <a:p>
            <a:r>
              <a:rPr lang="nb-NO" dirty="0" smtClean="0"/>
              <a:t>Hva jobber vi med nå</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499557828"/>
              </p:ext>
            </p:extLst>
          </p:nvPr>
        </p:nvGraphicFramePr>
        <p:xfrm>
          <a:off x="953813" y="1731029"/>
          <a:ext cx="8768255" cy="3481690"/>
        </p:xfrm>
        <a:graphic>
          <a:graphicData uri="http://schemas.openxmlformats.org/drawingml/2006/table">
            <a:tbl>
              <a:tblPr/>
              <a:tblGrid>
                <a:gridCol w="336221">
                  <a:extLst>
                    <a:ext uri="{9D8B030D-6E8A-4147-A177-3AD203B41FA5}">
                      <a16:colId xmlns:a16="http://schemas.microsoft.com/office/drawing/2014/main" val="553976327"/>
                    </a:ext>
                  </a:extLst>
                </a:gridCol>
                <a:gridCol w="836124">
                  <a:extLst>
                    <a:ext uri="{9D8B030D-6E8A-4147-A177-3AD203B41FA5}">
                      <a16:colId xmlns:a16="http://schemas.microsoft.com/office/drawing/2014/main" val="49244670"/>
                    </a:ext>
                  </a:extLst>
                </a:gridCol>
                <a:gridCol w="5963474">
                  <a:extLst>
                    <a:ext uri="{9D8B030D-6E8A-4147-A177-3AD203B41FA5}">
                      <a16:colId xmlns:a16="http://schemas.microsoft.com/office/drawing/2014/main" val="2098635900"/>
                    </a:ext>
                  </a:extLst>
                </a:gridCol>
                <a:gridCol w="1632436">
                  <a:extLst>
                    <a:ext uri="{9D8B030D-6E8A-4147-A177-3AD203B41FA5}">
                      <a16:colId xmlns:a16="http://schemas.microsoft.com/office/drawing/2014/main" val="4253109126"/>
                    </a:ext>
                  </a:extLst>
                </a:gridCol>
              </a:tblGrid>
              <a:tr h="351287">
                <a:tc>
                  <a:txBody>
                    <a:bodyPr/>
                    <a:lstStyle/>
                    <a:p>
                      <a:pPr algn="l" fontAlgn="b"/>
                      <a:r>
                        <a:rPr lang="nb-NO" sz="1400" b="1" i="0" u="none" strike="noStrike">
                          <a:effectLst/>
                          <a:latin typeface="Calibri" panose="020F0502020204030204" pitchFamily="34" charset="0"/>
                        </a:rPr>
                        <a:t>Pri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nb-NO" sz="1400" b="1" i="0" u="none" strike="noStrike">
                          <a:effectLst/>
                          <a:latin typeface="Calibri" panose="020F0502020204030204" pitchFamily="34" charset="0"/>
                        </a:rPr>
                        <a:t>Sak#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b-NO" sz="1400" b="1" i="0" u="none" strike="noStrike">
                          <a:effectLst/>
                          <a:latin typeface="Calibri" panose="020F0502020204030204" pitchFamily="34" charset="0"/>
                        </a:rPr>
                        <a:t>Emne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b-NO" sz="1400" b="1" i="0" u="none" strike="noStrike">
                          <a:effectLst/>
                          <a:latin typeface="Calibri" panose="020F0502020204030204" pitchFamily="34" charset="0"/>
                        </a:rPr>
                        <a:t>Område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42039656"/>
                  </a:ext>
                </a:extLst>
              </a:tr>
              <a:tr h="351287">
                <a:tc>
                  <a:txBody>
                    <a:bodyPr/>
                    <a:lstStyle/>
                    <a:p>
                      <a:pPr algn="ctr" fontAlgn="b"/>
                      <a:r>
                        <a:rPr lang="nb-NO" sz="1400" b="0" i="0" u="none" strike="noStrike">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effectLst/>
                          <a:latin typeface="Calibri" panose="020F0502020204030204" pitchFamily="34" charset="0"/>
                        </a:rPr>
                        <a:t>Bedre funksjonalitet på Varetelling [SP#26020]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effectLst/>
                          <a:latin typeface="Calibri" panose="020F0502020204030204" pitchFamily="34" charset="0"/>
                        </a:rPr>
                        <a:t>Varetelling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462560"/>
                  </a:ext>
                </a:extLst>
              </a:tr>
              <a:tr h="320107">
                <a:tc>
                  <a:txBody>
                    <a:bodyPr/>
                    <a:lstStyle/>
                    <a:p>
                      <a:pPr algn="ctr" fontAlgn="b"/>
                      <a:r>
                        <a:rPr lang="nb-NO" sz="1400" b="0" i="0" u="none" strike="noStrike">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dirty="0">
                          <a:effectLst/>
                          <a:latin typeface="Calibri" panose="020F0502020204030204" pitchFamily="34" charset="0"/>
                        </a:rPr>
                        <a:t>69883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effectLst/>
                          <a:latin typeface="Calibri" panose="020F0502020204030204" pitchFamily="34" charset="0"/>
                        </a:rPr>
                        <a:t>BHM trenger liste over utlevert forbruksmateriell [SP#29587] (Sikkerhetsmelding)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effectLst/>
                          <a:latin typeface="Calibri" panose="020F0502020204030204" pitchFamily="34" charset="0"/>
                        </a:rPr>
                        <a:t>Pasient eller Varer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682317"/>
                  </a:ext>
                </a:extLst>
              </a:tr>
              <a:tr h="351287">
                <a:tc>
                  <a:txBody>
                    <a:bodyPr/>
                    <a:lstStyle/>
                    <a:p>
                      <a:pPr algn="ctr" fontAlgn="b"/>
                      <a:r>
                        <a:rPr lang="nb-NO" sz="1400" b="0" i="0" u="none" strike="noStrike">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dirty="0">
                          <a:effectLst/>
                          <a:latin typeface="Calibri" panose="020F0502020204030204" pitchFamily="34" charset="0"/>
                        </a:rPr>
                        <a:t>Nasjonale søknadstitler [SP#24988] Konsulentoppdrag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a:effectLst/>
                          <a:latin typeface="Calibri" panose="020F0502020204030204" pitchFamily="34" charset="0"/>
                        </a:rPr>
                        <a:t>Pasient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09618807"/>
                  </a:ext>
                </a:extLst>
              </a:tr>
              <a:tr h="351287">
                <a:tc>
                  <a:txBody>
                    <a:bodyPr/>
                    <a:lstStyle/>
                    <a:p>
                      <a:pPr algn="ctr" fontAlgn="b"/>
                      <a:r>
                        <a:rPr lang="nb-NO" sz="1400" b="0" i="0" u="none" strike="noStrike">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dirty="0">
                          <a:effectLst/>
                          <a:latin typeface="Calibri" panose="020F0502020204030204" pitchFamily="34" charset="0"/>
                        </a:rPr>
                        <a:t>Mulighet for å inaktivere søknader (</a:t>
                      </a:r>
                      <a:r>
                        <a:rPr lang="nb-NO" sz="1400" b="0" i="0" u="none" strike="noStrike" dirty="0" err="1">
                          <a:effectLst/>
                          <a:latin typeface="Calibri" panose="020F0502020204030204" pitchFamily="34" charset="0"/>
                        </a:rPr>
                        <a:t>SoftPro</a:t>
                      </a:r>
                      <a:r>
                        <a:rPr lang="nb-NO" sz="1400" b="0" i="0" u="none" strike="noStrike" dirty="0">
                          <a:effectLst/>
                          <a:latin typeface="Calibri" panose="020F0502020204030204" pitchFamily="34" charset="0"/>
                        </a:rPr>
                        <a:t>: [SP#25355])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a:effectLst/>
                          <a:latin typeface="Calibri" panose="020F0502020204030204" pitchFamily="34" charset="0"/>
                        </a:rPr>
                        <a:t>Pasient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86589024"/>
                  </a:ext>
                </a:extLst>
              </a:tr>
              <a:tr h="351287">
                <a:tc>
                  <a:txBody>
                    <a:bodyPr/>
                    <a:lstStyle/>
                    <a:p>
                      <a:pPr algn="ctr" fontAlgn="b"/>
                      <a:r>
                        <a:rPr lang="nb-NO" sz="1400" b="0" i="0" u="none" strike="noStrike">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a:effectLst/>
                          <a:latin typeface="Calibri" panose="020F0502020204030204" pitchFamily="34" charset="0"/>
                        </a:rPr>
                        <a:t>Mangler under Søk pasient, under søk søknad, v.7.00.01 [SP#27835]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a:effectLst/>
                          <a:latin typeface="Calibri" panose="020F0502020204030204" pitchFamily="34" charset="0"/>
                        </a:rPr>
                        <a:t>Pasient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89796083"/>
                  </a:ext>
                </a:extLst>
              </a:tr>
              <a:tr h="351287">
                <a:tc>
                  <a:txBody>
                    <a:bodyPr/>
                    <a:lstStyle/>
                    <a:p>
                      <a:pPr algn="ctr" fontAlgn="b"/>
                      <a:r>
                        <a:rPr lang="nb-NO" sz="1400" b="0" i="0" u="none" strike="noStrike">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a:effectLst/>
                          <a:latin typeface="Calibri" panose="020F0502020204030204" pitchFamily="34" charset="0"/>
                        </a:rPr>
                        <a:t>Flere søkemuligheter på søknad (Softpro sak [SP#25129])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nb-NO" sz="1400" b="0" i="0" u="none" strike="noStrike">
                          <a:effectLst/>
                          <a:latin typeface="Calibri" panose="020F0502020204030204" pitchFamily="34" charset="0"/>
                        </a:rPr>
                        <a:t>Pasient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80404346"/>
                  </a:ext>
                </a:extLst>
              </a:tr>
              <a:tr h="351287">
                <a:tc>
                  <a:txBody>
                    <a:bodyPr/>
                    <a:lstStyle/>
                    <a:p>
                      <a:pPr algn="ctr" fontAlgn="b"/>
                      <a:r>
                        <a:rPr lang="nb-NO" sz="1400" b="0" i="0" u="none" strike="noStrike">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effectLst/>
                          <a:latin typeface="Calibri" panose="020F0502020204030204" pitchFamily="34" charset="0"/>
                        </a:rPr>
                        <a:t>Feil lagerbeholdning på utstyr (SoftPro: [SP#20768])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effectLst/>
                          <a:latin typeface="Calibri" panose="020F0502020204030204" pitchFamily="34" charset="0"/>
                        </a:rPr>
                        <a:t>Varer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006052"/>
                  </a:ext>
                </a:extLst>
              </a:tr>
              <a:tr h="351287">
                <a:tc>
                  <a:txBody>
                    <a:bodyPr/>
                    <a:lstStyle/>
                    <a:p>
                      <a:pPr algn="ctr" fontAlgn="b"/>
                      <a:r>
                        <a:rPr lang="nb-NO" sz="1400" b="0" i="0" u="none" strike="noStrike">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effectLst/>
                          <a:latin typeface="Calibri" panose="020F0502020204030204" pitchFamily="34" charset="0"/>
                        </a:rPr>
                        <a:t>Aktiv NKKN kode på flere enn ett utstyr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effectLst/>
                          <a:latin typeface="Calibri" panose="020F0502020204030204" pitchFamily="34" charset="0"/>
                        </a:rPr>
                        <a:t>Varer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37572"/>
                  </a:ext>
                </a:extLst>
              </a:tr>
              <a:tr h="351287">
                <a:tc>
                  <a:txBody>
                    <a:bodyPr/>
                    <a:lstStyle/>
                    <a:p>
                      <a:pPr algn="ctr" fontAlgn="b"/>
                      <a:r>
                        <a:rPr lang="nb-NO" sz="1400" b="0" i="0" u="none" strike="noStrike">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400" b="0" i="0" u="none" strike="noStrike">
                          <a:effectLst/>
                          <a:latin typeface="Calibri" panose="020F0502020204030204" pitchFamily="34" charset="0"/>
                        </a:rPr>
                        <a:t>69373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a:effectLst/>
                          <a:latin typeface="Calibri" panose="020F0502020204030204" pitchFamily="34" charset="0"/>
                        </a:rPr>
                        <a:t>Saks fane i pasientbildet blir ikke gul ved åpen sak [SP#25704]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400" b="0" i="0" u="none" strike="noStrike" dirty="0">
                          <a:effectLst/>
                          <a:latin typeface="Calibri" panose="020F0502020204030204" pitchFamily="34" charset="0"/>
                        </a:rPr>
                        <a:t>Pasient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063904"/>
                  </a:ext>
                </a:extLst>
              </a:tr>
            </a:tbl>
          </a:graphicData>
        </a:graphic>
      </p:graphicFrame>
    </p:spTree>
    <p:extLst>
      <p:ext uri="{BB962C8B-B14F-4D97-AF65-F5344CB8AC3E}">
        <p14:creationId xmlns:p14="http://schemas.microsoft.com/office/powerpoint/2010/main" val="1097954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Sikkerhetsmelding</a:t>
            </a:r>
            <a:endParaRPr lang="nb-NO" dirty="0"/>
          </a:p>
        </p:txBody>
      </p:sp>
      <p:sp>
        <p:nvSpPr>
          <p:cNvPr id="3" name="Plassholder for innhold 2"/>
          <p:cNvSpPr>
            <a:spLocks noGrp="1"/>
          </p:cNvSpPr>
          <p:nvPr>
            <p:ph idx="1"/>
          </p:nvPr>
        </p:nvSpPr>
        <p:spPr>
          <a:xfrm>
            <a:off x="838200" y="1622425"/>
            <a:ext cx="10515600" cy="3660775"/>
          </a:xfrm>
        </p:spPr>
        <p:txBody>
          <a:bodyPr/>
          <a:lstStyle/>
          <a:p>
            <a:r>
              <a:rPr lang="nb-NO" dirty="0" smtClean="0"/>
              <a:t>Bedre funksjonalitet på forbruksmateriell</a:t>
            </a:r>
          </a:p>
          <a:p>
            <a:pPr marL="0" indent="0">
              <a:buNone/>
            </a:pPr>
            <a:r>
              <a:rPr lang="nb-NO" sz="2000" dirty="0" smtClean="0"/>
              <a:t>BHM </a:t>
            </a:r>
            <a:r>
              <a:rPr lang="nb-NO" sz="2000" dirty="0"/>
              <a:t>trenger å ta ut liste over pasienter som har mottatt en spesifikk vare i en spesifikk tidsperiode.</a:t>
            </a:r>
          </a:p>
          <a:p>
            <a:endParaRPr lang="nb-NO" dirty="0" smtClean="0"/>
          </a:p>
          <a:p>
            <a:r>
              <a:rPr lang="nb-NO" dirty="0" smtClean="0"/>
              <a:t>Anbefalt arbeidsflyt</a:t>
            </a:r>
            <a:endParaRPr lang="nb-NO" dirty="0"/>
          </a:p>
        </p:txBody>
      </p:sp>
      <p:pic>
        <p:nvPicPr>
          <p:cNvPr id="4" name="Bilde 3"/>
          <p:cNvPicPr>
            <a:picLocks noChangeAspect="1"/>
          </p:cNvPicPr>
          <p:nvPr/>
        </p:nvPicPr>
        <p:blipFill>
          <a:blip r:embed="rId2"/>
          <a:stretch>
            <a:fillRect/>
          </a:stretch>
        </p:blipFill>
        <p:spPr>
          <a:xfrm>
            <a:off x="1392670" y="3829915"/>
            <a:ext cx="9277350" cy="2190750"/>
          </a:xfrm>
          <a:prstGeom prst="rect">
            <a:avLst/>
          </a:prstGeom>
        </p:spPr>
      </p:pic>
    </p:spTree>
    <p:extLst>
      <p:ext uri="{BB962C8B-B14F-4D97-AF65-F5344CB8AC3E}">
        <p14:creationId xmlns:p14="http://schemas.microsoft.com/office/powerpoint/2010/main" val="2156193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750"/>
                                  </p:stCondLst>
                                  <p:childTnLst>
                                    <p:set>
                                      <p:cBhvr>
                                        <p:cTn id="6" dur="1" fill="hold">
                                          <p:stCondLst>
                                            <p:cond delay="749"/>
                                          </p:stCondLst>
                                        </p:cTn>
                                        <p:tgtEl>
                                          <p:spTgt spid="3">
                                            <p:txEl>
                                              <p:pRg st="0" end="0"/>
                                            </p:txEl>
                                          </p:spTgt>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nodeType="afterEffect">
                                  <p:stCondLst>
                                    <p:cond delay="1500"/>
                                  </p:stCondLst>
                                  <p:childTnLst>
                                    <p:set>
                                      <p:cBhvr>
                                        <p:cTn id="9" dur="1" fill="hold">
                                          <p:stCondLst>
                                            <p:cond delay="749"/>
                                          </p:stCondLst>
                                        </p:cTn>
                                        <p:tgtEl>
                                          <p:spTgt spid="3">
                                            <p:txEl>
                                              <p:pRg st="1" end="1"/>
                                            </p:txEl>
                                          </p:spTgt>
                                        </p:tgtEl>
                                        <p:attrNameLst>
                                          <p:attrName>style.visibility</p:attrName>
                                        </p:attrNameLst>
                                      </p:cBhvr>
                                      <p:to>
                                        <p:strVal val="visible"/>
                                      </p:to>
                                    </p:set>
                                  </p:childTnLst>
                                </p:cTn>
                              </p:par>
                            </p:childTnLst>
                          </p:cTn>
                        </p:par>
                        <p:par>
                          <p:cTn id="10" fill="hold">
                            <p:stCondLst>
                              <p:cond delay="4750"/>
                            </p:stCondLst>
                            <p:childTnLst>
                              <p:par>
                                <p:cTn id="11" presetID="1" presetClass="entr" presetSubtype="0" fill="hold" nodeType="afterEffect">
                                  <p:stCondLst>
                                    <p:cond delay="2000"/>
                                  </p:stCondLst>
                                  <p:childTnLst>
                                    <p:set>
                                      <p:cBhvr>
                                        <p:cTn id="12" dur="1" fill="hold">
                                          <p:stCondLst>
                                            <p:cond delay="749"/>
                                          </p:stCondLst>
                                        </p:cTn>
                                        <p:tgtEl>
                                          <p:spTgt spid="3">
                                            <p:txEl>
                                              <p:pRg st="3" end="3"/>
                                            </p:txEl>
                                          </p:spTgt>
                                        </p:tgtEl>
                                        <p:attrNameLst>
                                          <p:attrName>style.visibility</p:attrName>
                                        </p:attrNameLst>
                                      </p:cBhvr>
                                      <p:to>
                                        <p:strVal val="visible"/>
                                      </p:to>
                                    </p:set>
                                  </p:childTnLst>
                                </p:cTn>
                              </p:par>
                            </p:childTnLst>
                          </p:cTn>
                        </p:par>
                        <p:par>
                          <p:cTn id="13" fill="hold">
                            <p:stCondLst>
                              <p:cond delay="7500"/>
                            </p:stCondLst>
                            <p:childTnLst>
                              <p:par>
                                <p:cTn id="14" presetID="1" presetClass="entr" presetSubtype="0" fill="hold" nodeType="afterEffect">
                                  <p:stCondLst>
                                    <p:cond delay="175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ata 7"/>
          <p:cNvSpPr/>
          <p:nvPr/>
        </p:nvSpPr>
        <p:spPr>
          <a:xfrm>
            <a:off x="1" y="4870606"/>
            <a:ext cx="12192000" cy="928916"/>
          </a:xfrm>
          <a:prstGeom prst="flowChartInputOutput">
            <a:avLst/>
          </a:prstGeom>
          <a:solidFill>
            <a:srgbClr val="76E0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74812" y="185831"/>
            <a:ext cx="8565776" cy="809251"/>
          </a:xfrm>
        </p:spPr>
        <p:txBody>
          <a:bodyPr>
            <a:normAutofit fontScale="90000"/>
          </a:bodyPr>
          <a:lstStyle/>
          <a:p>
            <a:r>
              <a:rPr lang="nb-NO" dirty="0" smtClean="0"/>
              <a:t>Arbeidsgruppa Innovasjon og utvikling</a:t>
            </a:r>
            <a:endParaRPr lang="nb-NO" dirty="0"/>
          </a:p>
        </p:txBody>
      </p:sp>
      <p:sp>
        <p:nvSpPr>
          <p:cNvPr id="3" name="Plassholder for innhold 2"/>
          <p:cNvSpPr>
            <a:spLocks noGrp="1"/>
          </p:cNvSpPr>
          <p:nvPr>
            <p:ph idx="1"/>
          </p:nvPr>
        </p:nvSpPr>
        <p:spPr>
          <a:xfrm>
            <a:off x="268816" y="934744"/>
            <a:ext cx="9177973" cy="2850031"/>
          </a:xfrm>
        </p:spPr>
        <p:txBody>
          <a:bodyPr>
            <a:noAutofit/>
          </a:bodyPr>
          <a:lstStyle/>
          <a:p>
            <a:endParaRPr lang="nb-NO" dirty="0" smtClean="0"/>
          </a:p>
          <a:p>
            <a:r>
              <a:rPr lang="nb-NO" sz="2400" dirty="0" smtClean="0"/>
              <a:t>Alle HF som ønsker påvirkning oppfordres til å bli med </a:t>
            </a:r>
          </a:p>
          <a:p>
            <a:r>
              <a:rPr lang="nb-NO" sz="2400" dirty="0" smtClean="0"/>
              <a:t>Oppfølgning av </a:t>
            </a:r>
            <a:r>
              <a:rPr lang="nb-NO" sz="2400" dirty="0"/>
              <a:t>alle norske </a:t>
            </a:r>
            <a:r>
              <a:rPr lang="nb-NO" sz="2400" dirty="0" err="1" smtClean="0"/>
              <a:t>HF’s</a:t>
            </a:r>
            <a:r>
              <a:rPr lang="nb-NO" sz="2400" dirty="0" smtClean="0"/>
              <a:t> behov</a:t>
            </a:r>
          </a:p>
          <a:p>
            <a:r>
              <a:rPr lang="nb-NO" sz="2400" dirty="0" smtClean="0"/>
              <a:t>Samarbeider med </a:t>
            </a:r>
            <a:r>
              <a:rPr lang="nb-NO" sz="2400" dirty="0" err="1" smtClean="0"/>
              <a:t>SoftPro</a:t>
            </a:r>
            <a:endParaRPr lang="nb-NO" sz="2400" dirty="0"/>
          </a:p>
          <a:p>
            <a:r>
              <a:rPr lang="nb-NO" sz="2400" dirty="0" smtClean="0"/>
              <a:t>Aktuelle initiativer nå:</a:t>
            </a:r>
            <a:endParaRPr lang="nb-NO" sz="2400" dirty="0"/>
          </a:p>
          <a:p>
            <a:pPr marL="0" indent="0">
              <a:buNone/>
            </a:pPr>
            <a:endParaRPr lang="nb-NO" dirty="0" smtClean="0"/>
          </a:p>
        </p:txBody>
      </p:sp>
      <p:sp>
        <p:nvSpPr>
          <p:cNvPr id="5" name="TekstSylinder 4"/>
          <p:cNvSpPr txBox="1"/>
          <p:nvPr/>
        </p:nvSpPr>
        <p:spPr>
          <a:xfrm>
            <a:off x="9288083" y="1205598"/>
            <a:ext cx="2303092" cy="2308324"/>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nb-NO" u="sng" dirty="0" smtClean="0"/>
              <a:t>Endringsønsker </a:t>
            </a:r>
            <a:r>
              <a:rPr lang="nb-NO" dirty="0" smtClean="0"/>
              <a:t>(=produktutvikling): </a:t>
            </a:r>
          </a:p>
          <a:p>
            <a:r>
              <a:rPr lang="nb-NO" b="1" dirty="0" smtClean="0"/>
              <a:t>Langsiktig arbeid</a:t>
            </a:r>
          </a:p>
          <a:p>
            <a:endParaRPr lang="nb-NO" dirty="0"/>
          </a:p>
          <a:p>
            <a:r>
              <a:rPr lang="nb-NO" u="sng" dirty="0" smtClean="0"/>
              <a:t>Kundetilpasninger:</a:t>
            </a:r>
          </a:p>
          <a:p>
            <a:r>
              <a:rPr lang="nb-NO" dirty="0" smtClean="0"/>
              <a:t>Kortere perspektiv,</a:t>
            </a:r>
          </a:p>
          <a:p>
            <a:r>
              <a:rPr lang="nb-NO" dirty="0"/>
              <a:t>K</a:t>
            </a:r>
            <a:r>
              <a:rPr lang="nb-NO" dirty="0" smtClean="0"/>
              <a:t>un gjeldende Medusaversjon</a:t>
            </a:r>
          </a:p>
        </p:txBody>
      </p:sp>
      <p:sp>
        <p:nvSpPr>
          <p:cNvPr id="6" name="Stjerne med 8 tagger 5"/>
          <p:cNvSpPr/>
          <p:nvPr/>
        </p:nvSpPr>
        <p:spPr>
          <a:xfrm>
            <a:off x="157300" y="4063031"/>
            <a:ext cx="2563738" cy="161515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Bedre støtte for  risikovurdering</a:t>
            </a:r>
            <a:endParaRPr lang="nb-NO" dirty="0"/>
          </a:p>
        </p:txBody>
      </p:sp>
      <p:sp>
        <p:nvSpPr>
          <p:cNvPr id="7" name="Stjerne med 8 tagger 6"/>
          <p:cNvSpPr/>
          <p:nvPr/>
        </p:nvSpPr>
        <p:spPr>
          <a:xfrm>
            <a:off x="2399217" y="3784776"/>
            <a:ext cx="2563738" cy="161515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Personvern og </a:t>
            </a:r>
            <a:r>
              <a:rPr lang="nb-NO" dirty="0" smtClean="0"/>
              <a:t>informasjons-sikkerhet </a:t>
            </a:r>
            <a:endParaRPr lang="nb-NO" dirty="0"/>
          </a:p>
        </p:txBody>
      </p:sp>
      <p:sp>
        <p:nvSpPr>
          <p:cNvPr id="9" name="Stjerne med 8 tagger 8"/>
          <p:cNvSpPr/>
          <p:nvPr/>
        </p:nvSpPr>
        <p:spPr>
          <a:xfrm>
            <a:off x="6883051" y="3784775"/>
            <a:ext cx="2563738" cy="161515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MTU-sporing,  Medusas rolle </a:t>
            </a:r>
            <a:endParaRPr lang="nb-NO" dirty="0"/>
          </a:p>
        </p:txBody>
      </p:sp>
      <p:sp>
        <p:nvSpPr>
          <p:cNvPr id="10" name="Stjerne med 8 tagger 9"/>
          <p:cNvSpPr/>
          <p:nvPr/>
        </p:nvSpPr>
        <p:spPr>
          <a:xfrm>
            <a:off x="9157760" y="4063029"/>
            <a:ext cx="2563738" cy="161515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smtClean="0"/>
          </a:p>
          <a:p>
            <a:pPr algn="ctr"/>
            <a:r>
              <a:rPr lang="nb-NO" dirty="0" smtClean="0"/>
              <a:t>Videreutvikling </a:t>
            </a:r>
            <a:r>
              <a:rPr lang="nb-NO" dirty="0"/>
              <a:t>fellesdatabasen</a:t>
            </a:r>
          </a:p>
          <a:p>
            <a:pPr algn="ctr"/>
            <a:r>
              <a:rPr lang="nb-NO" dirty="0" smtClean="0"/>
              <a:t> </a:t>
            </a:r>
            <a:endParaRPr lang="nb-NO" dirty="0"/>
          </a:p>
        </p:txBody>
      </p:sp>
      <p:sp>
        <p:nvSpPr>
          <p:cNvPr id="11" name="Stjerne med 8 tagger 10"/>
          <p:cNvSpPr/>
          <p:nvPr/>
        </p:nvSpPr>
        <p:spPr>
          <a:xfrm>
            <a:off x="4641134" y="4063030"/>
            <a:ext cx="2563738" cy="161515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Forbedringer i avtalemodulen </a:t>
            </a:r>
            <a:endParaRPr lang="nb-NO" dirty="0"/>
          </a:p>
        </p:txBody>
      </p:sp>
    </p:spTree>
    <p:extLst>
      <p:ext uri="{BB962C8B-B14F-4D97-AF65-F5344CB8AC3E}">
        <p14:creationId xmlns:p14="http://schemas.microsoft.com/office/powerpoint/2010/main" val="2546529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605271"/>
            <a:ext cx="10515600" cy="1325563"/>
          </a:xfrm>
        </p:spPr>
        <p:txBody>
          <a:bodyPr/>
          <a:lstStyle/>
          <a:p>
            <a:r>
              <a:rPr lang="nb-NO" dirty="0" smtClean="0"/>
              <a:t>Siste nytt fra Malmø</a:t>
            </a:r>
            <a:endParaRPr lang="nb-NO" dirty="0"/>
          </a:p>
        </p:txBody>
      </p:sp>
      <p:sp>
        <p:nvSpPr>
          <p:cNvPr id="3" name="Plassholder for innhold 2"/>
          <p:cNvSpPr>
            <a:spLocks noGrp="1"/>
          </p:cNvSpPr>
          <p:nvPr>
            <p:ph idx="1"/>
          </p:nvPr>
        </p:nvSpPr>
        <p:spPr>
          <a:xfrm>
            <a:off x="838199" y="1690688"/>
            <a:ext cx="10347037" cy="3823421"/>
          </a:xfrm>
        </p:spPr>
        <p:txBody>
          <a:bodyPr>
            <a:normAutofit fontScale="92500" lnSpcReduction="10000"/>
          </a:bodyPr>
          <a:lstStyle/>
          <a:p>
            <a:pPr marL="0" indent="0">
              <a:buNone/>
            </a:pPr>
            <a:r>
              <a:rPr lang="nb-NO" dirty="0"/>
              <a:t>25. og 26. oktober inviterte </a:t>
            </a:r>
            <a:r>
              <a:rPr lang="nb-NO" dirty="0" err="1"/>
              <a:t>SoftPro</a:t>
            </a:r>
            <a:r>
              <a:rPr lang="nb-NO" dirty="0"/>
              <a:t> sine </a:t>
            </a:r>
            <a:r>
              <a:rPr lang="nb-NO" dirty="0" smtClean="0"/>
              <a:t>til </a:t>
            </a:r>
            <a:r>
              <a:rPr lang="nb-NO" dirty="0"/>
              <a:t>brukermøte i </a:t>
            </a:r>
            <a:r>
              <a:rPr lang="nb-NO" dirty="0" smtClean="0"/>
              <a:t>Malmø: </a:t>
            </a:r>
          </a:p>
          <a:p>
            <a:r>
              <a:rPr lang="nb-NO" dirty="0" smtClean="0"/>
              <a:t>Høydepunkter </a:t>
            </a:r>
            <a:r>
              <a:rPr lang="nb-NO" dirty="0"/>
              <a:t>i Medusa versjon </a:t>
            </a:r>
            <a:r>
              <a:rPr lang="nb-NO" dirty="0" smtClean="0"/>
              <a:t>7</a:t>
            </a:r>
          </a:p>
          <a:p>
            <a:r>
              <a:rPr lang="nb-NO" dirty="0" smtClean="0"/>
              <a:t>Norsk Forvaltning</a:t>
            </a:r>
          </a:p>
          <a:p>
            <a:r>
              <a:rPr lang="nb-NO" dirty="0" smtClean="0"/>
              <a:t>Workshops</a:t>
            </a:r>
            <a:endParaRPr lang="nb-NO" dirty="0"/>
          </a:p>
          <a:p>
            <a:r>
              <a:rPr lang="nb-NO" dirty="0"/>
              <a:t>Provider – Nye integrasjonsmuligheter mot eksterne system</a:t>
            </a:r>
          </a:p>
          <a:p>
            <a:r>
              <a:rPr lang="nb-NO" dirty="0"/>
              <a:t>Informasjonssikkerhet</a:t>
            </a:r>
          </a:p>
          <a:p>
            <a:r>
              <a:rPr lang="nb-NO" dirty="0" smtClean="0"/>
              <a:t>Datavisualisering </a:t>
            </a:r>
          </a:p>
          <a:p>
            <a:r>
              <a:rPr lang="nb-NO" dirty="0" smtClean="0"/>
              <a:t>Framtidsplaner</a:t>
            </a:r>
          </a:p>
        </p:txBody>
      </p:sp>
      <p:pic>
        <p:nvPicPr>
          <p:cNvPr id="5" name="Bilde 4"/>
          <p:cNvPicPr>
            <a:picLocks noChangeAspect="1"/>
          </p:cNvPicPr>
          <p:nvPr/>
        </p:nvPicPr>
        <p:blipFill>
          <a:blip r:embed="rId3"/>
          <a:stretch>
            <a:fillRect/>
          </a:stretch>
        </p:blipFill>
        <p:spPr>
          <a:xfrm>
            <a:off x="9647671" y="534627"/>
            <a:ext cx="2114550" cy="733425"/>
          </a:xfrm>
          <a:prstGeom prst="rect">
            <a:avLst/>
          </a:prstGeom>
        </p:spPr>
      </p:pic>
      <p:pic>
        <p:nvPicPr>
          <p:cNvPr id="6" name="Bilde 5"/>
          <p:cNvPicPr>
            <a:picLocks noChangeAspect="1"/>
          </p:cNvPicPr>
          <p:nvPr/>
        </p:nvPicPr>
        <p:blipFill rotWithShape="1">
          <a:blip r:embed="rId4"/>
          <a:srcRect t="15989"/>
          <a:stretch/>
        </p:blipFill>
        <p:spPr>
          <a:xfrm>
            <a:off x="9052122" y="4599328"/>
            <a:ext cx="2857500" cy="1064274"/>
          </a:xfrm>
          <a:prstGeom prst="rect">
            <a:avLst/>
          </a:prstGeom>
        </p:spPr>
      </p:pic>
    </p:spTree>
    <p:extLst>
      <p:ext uri="{BB962C8B-B14F-4D97-AF65-F5344CB8AC3E}">
        <p14:creationId xmlns:p14="http://schemas.microsoft.com/office/powerpoint/2010/main" val="568768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999"/>
                                          </p:stCondLst>
                                        </p:cTn>
                                        <p:tgtEl>
                                          <p:spTgt spid="3">
                                            <p:txEl>
                                              <p:pRg st="1" end="1"/>
                                            </p:txEl>
                                          </p:spTgt>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nodeType="afterEffect">
                                  <p:stCondLst>
                                    <p:cond delay="1500"/>
                                  </p:stCondLst>
                                  <p:childTnLst>
                                    <p:set>
                                      <p:cBhvr>
                                        <p:cTn id="12" dur="1" fill="hold">
                                          <p:stCondLst>
                                            <p:cond delay="999"/>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1500"/>
                                  </p:stCondLst>
                                  <p:childTnLst>
                                    <p:set>
                                      <p:cBhvr>
                                        <p:cTn id="15" dur="1" fill="hold">
                                          <p:stCondLst>
                                            <p:cond delay="999"/>
                                          </p:stCondLst>
                                        </p:cTn>
                                        <p:tgtEl>
                                          <p:spTgt spid="3">
                                            <p:txEl>
                                              <p:pRg st="3" end="3"/>
                                            </p:txEl>
                                          </p:spTgt>
                                        </p:tgtEl>
                                        <p:attrNameLst>
                                          <p:attrName>style.visibility</p:attrName>
                                        </p:attrNameLst>
                                      </p:cBhvr>
                                      <p:to>
                                        <p:strVal val="visible"/>
                                      </p:to>
                                    </p:set>
                                  </p:childTnLst>
                                </p:cTn>
                              </p:par>
                            </p:childTnLst>
                          </p:cTn>
                        </p:par>
                        <p:par>
                          <p:cTn id="16" fill="hold">
                            <p:stCondLst>
                              <p:cond delay="8500"/>
                            </p:stCondLst>
                            <p:childTnLst>
                              <p:par>
                                <p:cTn id="17" presetID="1" presetClass="entr" presetSubtype="0" fill="hold" nodeType="afterEffect">
                                  <p:stCondLst>
                                    <p:cond delay="1500"/>
                                  </p:stCondLst>
                                  <p:childTnLst>
                                    <p:set>
                                      <p:cBhvr>
                                        <p:cTn id="18" dur="1" fill="hold">
                                          <p:stCondLst>
                                            <p:cond delay="999"/>
                                          </p:stCondLst>
                                        </p:cTn>
                                        <p:tgtEl>
                                          <p:spTgt spid="3">
                                            <p:txEl>
                                              <p:pRg st="4" end="4"/>
                                            </p:txEl>
                                          </p:spTgt>
                                        </p:tgtEl>
                                        <p:attrNameLst>
                                          <p:attrName>style.visibility</p:attrName>
                                        </p:attrNameLst>
                                      </p:cBhvr>
                                      <p:to>
                                        <p:strVal val="visible"/>
                                      </p:to>
                                    </p:set>
                                  </p:childTnLst>
                                </p:cTn>
                              </p:par>
                            </p:childTnLst>
                          </p:cTn>
                        </p:par>
                        <p:par>
                          <p:cTn id="19" fill="hold">
                            <p:stCondLst>
                              <p:cond delay="11000"/>
                            </p:stCondLst>
                            <p:childTnLst>
                              <p:par>
                                <p:cTn id="20" presetID="1" presetClass="entr" presetSubtype="0" fill="hold" nodeType="afterEffect">
                                  <p:stCondLst>
                                    <p:cond delay="1500"/>
                                  </p:stCondLst>
                                  <p:childTnLst>
                                    <p:set>
                                      <p:cBhvr>
                                        <p:cTn id="21" dur="1" fill="hold">
                                          <p:stCondLst>
                                            <p:cond delay="999"/>
                                          </p:stCondLst>
                                        </p:cTn>
                                        <p:tgtEl>
                                          <p:spTgt spid="3">
                                            <p:txEl>
                                              <p:pRg st="5" end="5"/>
                                            </p:txEl>
                                          </p:spTgt>
                                        </p:tgtEl>
                                        <p:attrNameLst>
                                          <p:attrName>style.visibility</p:attrName>
                                        </p:attrNameLst>
                                      </p:cBhvr>
                                      <p:to>
                                        <p:strVal val="visible"/>
                                      </p:to>
                                    </p:set>
                                  </p:childTnLst>
                                </p:cTn>
                              </p:par>
                            </p:childTnLst>
                          </p:cTn>
                        </p:par>
                        <p:par>
                          <p:cTn id="22" fill="hold">
                            <p:stCondLst>
                              <p:cond delay="13500"/>
                            </p:stCondLst>
                            <p:childTnLst>
                              <p:par>
                                <p:cTn id="23" presetID="1" presetClass="entr" presetSubtype="0" fill="hold" nodeType="afterEffect">
                                  <p:stCondLst>
                                    <p:cond delay="1500"/>
                                  </p:stCondLst>
                                  <p:childTnLst>
                                    <p:set>
                                      <p:cBhvr>
                                        <p:cTn id="24" dur="1" fill="hold">
                                          <p:stCondLst>
                                            <p:cond delay="999"/>
                                          </p:stCondLst>
                                        </p:cTn>
                                        <p:tgtEl>
                                          <p:spTgt spid="3">
                                            <p:txEl>
                                              <p:pRg st="6" end="6"/>
                                            </p:txEl>
                                          </p:spTgt>
                                        </p:tgtEl>
                                        <p:attrNameLst>
                                          <p:attrName>style.visibility</p:attrName>
                                        </p:attrNameLst>
                                      </p:cBhvr>
                                      <p:to>
                                        <p:strVal val="visible"/>
                                      </p:to>
                                    </p:set>
                                  </p:childTnLst>
                                </p:cTn>
                              </p:par>
                            </p:childTnLst>
                          </p:cTn>
                        </p:par>
                        <p:par>
                          <p:cTn id="25" fill="hold">
                            <p:stCondLst>
                              <p:cond delay="16000"/>
                            </p:stCondLst>
                            <p:childTnLst>
                              <p:par>
                                <p:cTn id="26" presetID="1" presetClass="entr" presetSubtype="0" fill="hold" nodeType="afterEffect">
                                  <p:stCondLst>
                                    <p:cond delay="1500"/>
                                  </p:stCondLst>
                                  <p:childTnLst>
                                    <p:set>
                                      <p:cBhvr>
                                        <p:cTn id="27" dur="1" fill="hold">
                                          <p:stCondLst>
                                            <p:cond delay="9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605271"/>
            <a:ext cx="10515600" cy="1325563"/>
          </a:xfrm>
        </p:spPr>
        <p:txBody>
          <a:bodyPr/>
          <a:lstStyle/>
          <a:p>
            <a:r>
              <a:rPr lang="nb-NO" dirty="0"/>
              <a:t>Framtiden sett fra </a:t>
            </a:r>
            <a:r>
              <a:rPr lang="nb-NO" dirty="0" err="1"/>
              <a:t>SoftPro</a:t>
            </a:r>
            <a:endParaRPr lang="nb-NO" dirty="0"/>
          </a:p>
        </p:txBody>
      </p:sp>
      <p:sp>
        <p:nvSpPr>
          <p:cNvPr id="3" name="Plassholder for innhold 2"/>
          <p:cNvSpPr>
            <a:spLocks noGrp="1"/>
          </p:cNvSpPr>
          <p:nvPr>
            <p:ph idx="1"/>
          </p:nvPr>
        </p:nvSpPr>
        <p:spPr>
          <a:xfrm>
            <a:off x="429777" y="1690686"/>
            <a:ext cx="10347037" cy="3823421"/>
          </a:xfrm>
        </p:spPr>
        <p:txBody>
          <a:bodyPr>
            <a:normAutofit/>
          </a:bodyPr>
          <a:lstStyle/>
          <a:p>
            <a:pPr marL="457200" lvl="1" indent="0">
              <a:buNone/>
            </a:pPr>
            <a:r>
              <a:rPr lang="nb-NO" dirty="0"/>
              <a:t>K</a:t>
            </a:r>
            <a:r>
              <a:rPr lang="nb-NO" dirty="0" smtClean="0"/>
              <a:t>unstig intelligens &amp; Sensorteknologi</a:t>
            </a:r>
          </a:p>
          <a:p>
            <a:pPr lvl="1"/>
            <a:r>
              <a:rPr lang="nb-NO" dirty="0" err="1" smtClean="0"/>
              <a:t>Predictive</a:t>
            </a:r>
            <a:r>
              <a:rPr lang="nb-NO" dirty="0" smtClean="0"/>
              <a:t> </a:t>
            </a:r>
            <a:r>
              <a:rPr lang="nb-NO" dirty="0" err="1" smtClean="0"/>
              <a:t>maintenance</a:t>
            </a:r>
            <a:r>
              <a:rPr lang="nb-NO" dirty="0" smtClean="0"/>
              <a:t> </a:t>
            </a:r>
          </a:p>
          <a:p>
            <a:pPr lvl="2"/>
            <a:r>
              <a:rPr lang="nb-NO" dirty="0" smtClean="0"/>
              <a:t>Forutse hendelse</a:t>
            </a:r>
          </a:p>
          <a:p>
            <a:pPr lvl="2"/>
            <a:r>
              <a:rPr lang="nb-NO" dirty="0" smtClean="0"/>
              <a:t>Ressursplanlegging</a:t>
            </a:r>
          </a:p>
          <a:p>
            <a:pPr lvl="2"/>
            <a:r>
              <a:rPr lang="nb-NO" dirty="0" smtClean="0"/>
              <a:t>Risikovurdering</a:t>
            </a:r>
          </a:p>
          <a:p>
            <a:pPr lvl="2"/>
            <a:r>
              <a:rPr lang="nb-NO" dirty="0" smtClean="0"/>
              <a:t>PV-intervall </a:t>
            </a:r>
            <a:endParaRPr lang="nb-NO" dirty="0"/>
          </a:p>
          <a:p>
            <a:pPr lvl="1"/>
            <a:r>
              <a:rPr lang="nb-NO" dirty="0" smtClean="0"/>
              <a:t>Forskningsprosjekt – Sensor på utstyr </a:t>
            </a:r>
          </a:p>
          <a:p>
            <a:pPr lvl="2"/>
            <a:r>
              <a:rPr lang="nb-NO" dirty="0" smtClean="0"/>
              <a:t>Er utstyret i bruk</a:t>
            </a:r>
          </a:p>
          <a:p>
            <a:pPr lvl="2"/>
            <a:r>
              <a:rPr lang="nb-NO" dirty="0" smtClean="0"/>
              <a:t>Fungerer det</a:t>
            </a:r>
          </a:p>
          <a:p>
            <a:pPr lvl="2"/>
            <a:r>
              <a:rPr lang="nb-NO" dirty="0" smtClean="0"/>
              <a:t>Kan vi utsette PV</a:t>
            </a:r>
            <a:endParaRPr lang="nb-NO" dirty="0"/>
          </a:p>
        </p:txBody>
      </p:sp>
      <p:pic>
        <p:nvPicPr>
          <p:cNvPr id="4" name="Bilde 3"/>
          <p:cNvPicPr>
            <a:picLocks noChangeAspect="1"/>
          </p:cNvPicPr>
          <p:nvPr/>
        </p:nvPicPr>
        <p:blipFill>
          <a:blip r:embed="rId3"/>
          <a:stretch>
            <a:fillRect/>
          </a:stretch>
        </p:blipFill>
        <p:spPr>
          <a:xfrm>
            <a:off x="8211127" y="1780009"/>
            <a:ext cx="3551095" cy="3600994"/>
          </a:xfrm>
          <a:prstGeom prst="rect">
            <a:avLst/>
          </a:prstGeom>
        </p:spPr>
      </p:pic>
      <p:pic>
        <p:nvPicPr>
          <p:cNvPr id="5" name="Bilde 4"/>
          <p:cNvPicPr>
            <a:picLocks noChangeAspect="1"/>
          </p:cNvPicPr>
          <p:nvPr/>
        </p:nvPicPr>
        <p:blipFill>
          <a:blip r:embed="rId4"/>
          <a:stretch>
            <a:fillRect/>
          </a:stretch>
        </p:blipFill>
        <p:spPr>
          <a:xfrm>
            <a:off x="9647671" y="534627"/>
            <a:ext cx="2114550" cy="733425"/>
          </a:xfrm>
          <a:prstGeom prst="rect">
            <a:avLst/>
          </a:prstGeom>
        </p:spPr>
      </p:pic>
    </p:spTree>
    <p:extLst>
      <p:ext uri="{BB962C8B-B14F-4D97-AF65-F5344CB8AC3E}">
        <p14:creationId xmlns:p14="http://schemas.microsoft.com/office/powerpoint/2010/main" val="3078074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999"/>
                                          </p:stCondLst>
                                        </p:cTn>
                                        <p:tgtEl>
                                          <p:spTgt spid="3">
                                            <p:txEl>
                                              <p:pRg st="1" end="1"/>
                                            </p:txEl>
                                          </p:spTgt>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nodeType="afterEffect">
                                  <p:stCondLst>
                                    <p:cond delay="1500"/>
                                  </p:stCondLst>
                                  <p:childTnLst>
                                    <p:set>
                                      <p:cBhvr>
                                        <p:cTn id="12" dur="1" fill="hold">
                                          <p:stCondLst>
                                            <p:cond delay="999"/>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1500"/>
                                  </p:stCondLst>
                                  <p:childTnLst>
                                    <p:set>
                                      <p:cBhvr>
                                        <p:cTn id="15" dur="1" fill="hold">
                                          <p:stCondLst>
                                            <p:cond delay="999"/>
                                          </p:stCondLst>
                                        </p:cTn>
                                        <p:tgtEl>
                                          <p:spTgt spid="3">
                                            <p:txEl>
                                              <p:pRg st="3" end="3"/>
                                            </p:txEl>
                                          </p:spTgt>
                                        </p:tgtEl>
                                        <p:attrNameLst>
                                          <p:attrName>style.visibility</p:attrName>
                                        </p:attrNameLst>
                                      </p:cBhvr>
                                      <p:to>
                                        <p:strVal val="visible"/>
                                      </p:to>
                                    </p:set>
                                  </p:childTnLst>
                                </p:cTn>
                              </p:par>
                            </p:childTnLst>
                          </p:cTn>
                        </p:par>
                        <p:par>
                          <p:cTn id="16" fill="hold">
                            <p:stCondLst>
                              <p:cond delay="8500"/>
                            </p:stCondLst>
                            <p:childTnLst>
                              <p:par>
                                <p:cTn id="17" presetID="1" presetClass="entr" presetSubtype="0" fill="hold" nodeType="afterEffect">
                                  <p:stCondLst>
                                    <p:cond delay="1500"/>
                                  </p:stCondLst>
                                  <p:childTnLst>
                                    <p:set>
                                      <p:cBhvr>
                                        <p:cTn id="18" dur="1" fill="hold">
                                          <p:stCondLst>
                                            <p:cond delay="999"/>
                                          </p:stCondLst>
                                        </p:cTn>
                                        <p:tgtEl>
                                          <p:spTgt spid="3">
                                            <p:txEl>
                                              <p:pRg st="4" end="4"/>
                                            </p:txEl>
                                          </p:spTgt>
                                        </p:tgtEl>
                                        <p:attrNameLst>
                                          <p:attrName>style.visibility</p:attrName>
                                        </p:attrNameLst>
                                      </p:cBhvr>
                                      <p:to>
                                        <p:strVal val="visible"/>
                                      </p:to>
                                    </p:set>
                                  </p:childTnLst>
                                </p:cTn>
                              </p:par>
                            </p:childTnLst>
                          </p:cTn>
                        </p:par>
                        <p:par>
                          <p:cTn id="19" fill="hold">
                            <p:stCondLst>
                              <p:cond delay="11000"/>
                            </p:stCondLst>
                            <p:childTnLst>
                              <p:par>
                                <p:cTn id="20" presetID="1" presetClass="entr" presetSubtype="0" fill="hold" nodeType="afterEffect">
                                  <p:stCondLst>
                                    <p:cond delay="1500"/>
                                  </p:stCondLst>
                                  <p:childTnLst>
                                    <p:set>
                                      <p:cBhvr>
                                        <p:cTn id="21"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999"/>
                                          </p:stCondLst>
                                        </p:cTn>
                                        <p:tgtEl>
                                          <p:spTgt spid="3">
                                            <p:txEl>
                                              <p:pRg st="6" end="6"/>
                                            </p:txEl>
                                          </p:spTgt>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1500"/>
                                  </p:stCondLst>
                                  <p:childTnLst>
                                    <p:set>
                                      <p:cBhvr>
                                        <p:cTn id="28" dur="1" fill="hold">
                                          <p:stCondLst>
                                            <p:cond delay="999"/>
                                          </p:stCondLst>
                                        </p:cTn>
                                        <p:tgtEl>
                                          <p:spTgt spid="3">
                                            <p:txEl>
                                              <p:pRg st="7" end="7"/>
                                            </p:txEl>
                                          </p:spTgt>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1500"/>
                                  </p:stCondLst>
                                  <p:childTnLst>
                                    <p:set>
                                      <p:cBhvr>
                                        <p:cTn id="31" dur="1" fill="hold">
                                          <p:stCondLst>
                                            <p:cond delay="999"/>
                                          </p:stCondLst>
                                        </p:cTn>
                                        <p:tgtEl>
                                          <p:spTgt spid="3">
                                            <p:txEl>
                                              <p:pRg st="8" end="8"/>
                                            </p:txEl>
                                          </p:spTgt>
                                        </p:tgtEl>
                                        <p:attrNameLst>
                                          <p:attrName>style.visibility</p:attrName>
                                        </p:attrNameLst>
                                      </p:cBhvr>
                                      <p:to>
                                        <p:strVal val="visible"/>
                                      </p:to>
                                    </p:set>
                                  </p:childTnLst>
                                </p:cTn>
                              </p:par>
                            </p:childTnLst>
                          </p:cTn>
                        </p:par>
                        <p:par>
                          <p:cTn id="32" fill="hold">
                            <p:stCondLst>
                              <p:cond delay="6000"/>
                            </p:stCondLst>
                            <p:childTnLst>
                              <p:par>
                                <p:cTn id="33" presetID="1" presetClass="entr" presetSubtype="0" fill="hold" nodeType="afterEffect">
                                  <p:stCondLst>
                                    <p:cond delay="1500"/>
                                  </p:stCondLst>
                                  <p:childTnLst>
                                    <p:set>
                                      <p:cBhvr>
                                        <p:cTn id="34" dur="1" fill="hold">
                                          <p:stCondLst>
                                            <p:cond delay="9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605271"/>
            <a:ext cx="10515600" cy="1325563"/>
          </a:xfrm>
        </p:spPr>
        <p:txBody>
          <a:bodyPr/>
          <a:lstStyle/>
          <a:p>
            <a:r>
              <a:rPr lang="nb-NO" dirty="0" smtClean="0"/>
              <a:t>Hvorfor Medusa?</a:t>
            </a:r>
            <a:endParaRPr lang="nb-NO" dirty="0"/>
          </a:p>
        </p:txBody>
      </p:sp>
      <p:pic>
        <p:nvPicPr>
          <p:cNvPr id="3" name="Bilde 2"/>
          <p:cNvPicPr>
            <a:picLocks noChangeAspect="1"/>
          </p:cNvPicPr>
          <p:nvPr/>
        </p:nvPicPr>
        <p:blipFill>
          <a:blip r:embed="rId3"/>
          <a:stretch>
            <a:fillRect/>
          </a:stretch>
        </p:blipFill>
        <p:spPr>
          <a:xfrm>
            <a:off x="10457299" y="4460745"/>
            <a:ext cx="1330051" cy="1189222"/>
          </a:xfrm>
          <a:prstGeom prst="rect">
            <a:avLst/>
          </a:prstGeom>
        </p:spPr>
      </p:pic>
      <p:sp>
        <p:nvSpPr>
          <p:cNvPr id="4" name="Rektangel 3"/>
          <p:cNvSpPr/>
          <p:nvPr/>
        </p:nvSpPr>
        <p:spPr>
          <a:xfrm>
            <a:off x="838199" y="1471448"/>
            <a:ext cx="9648498" cy="4755148"/>
          </a:xfrm>
          <a:prstGeom prst="rect">
            <a:avLst/>
          </a:prstGeom>
        </p:spPr>
        <p:txBody>
          <a:bodyPr wrap="square">
            <a:spAutoFit/>
          </a:bodyPr>
          <a:lstStyle/>
          <a:p>
            <a:r>
              <a:rPr lang="nb-NO" i="1" dirty="0"/>
              <a:t>Medusa er et felles nasjonalt system for forvaltning, drift og vedlikehold av medisinsk teknisk utstyr, behandlingshjelpemidler og utstyr til medisinsk </a:t>
            </a:r>
            <a:r>
              <a:rPr lang="nb-NO" i="1" dirty="0" smtClean="0"/>
              <a:t>hjemmebehandling</a:t>
            </a:r>
          </a:p>
          <a:p>
            <a:endParaRPr lang="nb-NO" i="1" dirty="0"/>
          </a:p>
          <a:p>
            <a:pPr>
              <a:lnSpc>
                <a:spcPct val="150000"/>
              </a:lnSpc>
            </a:pPr>
            <a:r>
              <a:rPr lang="nb-NO" b="1" dirty="0"/>
              <a:t>Deling av </a:t>
            </a:r>
            <a:r>
              <a:rPr lang="nb-NO" b="1" dirty="0" smtClean="0"/>
              <a:t>data </a:t>
            </a:r>
          </a:p>
          <a:p>
            <a:pPr marL="285750" indent="-285750">
              <a:lnSpc>
                <a:spcPct val="150000"/>
              </a:lnSpc>
              <a:buFont typeface="Arial" panose="020B0604020202020204" pitchFamily="34" charset="0"/>
              <a:buChar char="•"/>
            </a:pPr>
            <a:r>
              <a:rPr lang="nb-NO" dirty="0"/>
              <a:t>D</a:t>
            </a:r>
            <a:r>
              <a:rPr lang="nb-NO" dirty="0" smtClean="0"/>
              <a:t>ra nytte av hverandres erfaringer og informasjon</a:t>
            </a:r>
          </a:p>
          <a:p>
            <a:pPr marL="285750" indent="-285750">
              <a:lnSpc>
                <a:spcPct val="150000"/>
              </a:lnSpc>
              <a:buFont typeface="Arial" panose="020B0604020202020204" pitchFamily="34" charset="0"/>
              <a:buChar char="•"/>
            </a:pPr>
            <a:r>
              <a:rPr lang="nb-NO" altLang="nb-NO" sz="1600" dirty="0" smtClean="0">
                <a:solidFill>
                  <a:srgbClr val="000000"/>
                </a:solidFill>
                <a:latin typeface="Arial" panose="020B0604020202020204" pitchFamily="34" charset="0"/>
                <a:cs typeface="Arial" panose="020B0604020202020204" pitchFamily="34" charset="0"/>
              </a:rPr>
              <a:t>Felles </a:t>
            </a:r>
            <a:r>
              <a:rPr lang="nb-NO" altLang="nb-NO" sz="1600" dirty="0">
                <a:solidFill>
                  <a:srgbClr val="000000"/>
                </a:solidFill>
                <a:latin typeface="Arial" panose="020B0604020202020204" pitchFamily="34" charset="0"/>
                <a:cs typeface="Arial" panose="020B0604020202020204" pitchFamily="34" charset="0"/>
              </a:rPr>
              <a:t>rapportering på likt </a:t>
            </a:r>
            <a:r>
              <a:rPr lang="nb-NO" altLang="nb-NO" sz="1600" dirty="0" smtClean="0">
                <a:solidFill>
                  <a:srgbClr val="000000"/>
                </a:solidFill>
                <a:latin typeface="Arial" panose="020B0604020202020204" pitchFamily="34" charset="0"/>
                <a:cs typeface="Arial" panose="020B0604020202020204" pitchFamily="34" charset="0"/>
              </a:rPr>
              <a:t>grunnlag</a:t>
            </a:r>
          </a:p>
          <a:p>
            <a:pPr marL="285750" indent="-285750">
              <a:lnSpc>
                <a:spcPct val="150000"/>
              </a:lnSpc>
              <a:buFont typeface="Arial" panose="020B0604020202020204" pitchFamily="34" charset="0"/>
              <a:buChar char="•"/>
            </a:pPr>
            <a:r>
              <a:rPr lang="nb-NO" altLang="nb-NO" sz="1600" dirty="0" smtClean="0">
                <a:solidFill>
                  <a:srgbClr val="000000"/>
                </a:solidFill>
                <a:latin typeface="Arial" panose="020B0604020202020204" pitchFamily="34" charset="0"/>
                <a:cs typeface="Arial" panose="020B0604020202020204" pitchFamily="34" charset="0"/>
              </a:rPr>
              <a:t>Erfaringsgrunnlag </a:t>
            </a:r>
            <a:r>
              <a:rPr lang="nb-NO" altLang="nb-NO" sz="1600" dirty="0">
                <a:solidFill>
                  <a:srgbClr val="000000"/>
                </a:solidFill>
                <a:latin typeface="Arial" panose="020B0604020202020204" pitchFamily="34" charset="0"/>
                <a:cs typeface="Arial" panose="020B0604020202020204" pitchFamily="34" charset="0"/>
              </a:rPr>
              <a:t>før </a:t>
            </a:r>
            <a:r>
              <a:rPr lang="nb-NO" altLang="nb-NO" sz="1600" dirty="0" smtClean="0">
                <a:solidFill>
                  <a:srgbClr val="000000"/>
                </a:solidFill>
                <a:latin typeface="Arial" panose="020B0604020202020204" pitchFamily="34" charset="0"/>
                <a:cs typeface="Arial" panose="020B0604020202020204" pitchFamily="34" charset="0"/>
              </a:rPr>
              <a:t>anskaffelser</a:t>
            </a:r>
          </a:p>
          <a:p>
            <a:pPr>
              <a:lnSpc>
                <a:spcPct val="150000"/>
              </a:lnSpc>
            </a:pPr>
            <a:endParaRPr lang="nb-NO" sz="1600" dirty="0" smtClean="0"/>
          </a:p>
          <a:p>
            <a:pPr>
              <a:lnSpc>
                <a:spcPct val="150000"/>
              </a:lnSpc>
            </a:pPr>
            <a:r>
              <a:rPr lang="nb-NO" b="1" dirty="0"/>
              <a:t>Spare ressurser og kostnader</a:t>
            </a:r>
          </a:p>
          <a:p>
            <a:pPr marL="285750" indent="-285750">
              <a:lnSpc>
                <a:spcPct val="150000"/>
              </a:lnSpc>
              <a:buFont typeface="Arial" panose="020B0604020202020204" pitchFamily="34" charset="0"/>
              <a:buChar char="•"/>
            </a:pPr>
            <a:r>
              <a:rPr lang="nb-NO" sz="1600" dirty="0" smtClean="0">
                <a:solidFill>
                  <a:srgbClr val="000000"/>
                </a:solidFill>
                <a:latin typeface="Arial" panose="020B0604020202020204" pitchFamily="34" charset="0"/>
                <a:cs typeface="Arial" panose="020B0604020202020204" pitchFamily="34" charset="0"/>
              </a:rPr>
              <a:t>Utføre </a:t>
            </a:r>
            <a:r>
              <a:rPr lang="nb-NO" sz="1600" dirty="0">
                <a:solidFill>
                  <a:srgbClr val="000000"/>
                </a:solidFill>
                <a:latin typeface="Arial" panose="020B0604020202020204" pitchFamily="34" charset="0"/>
                <a:cs typeface="Arial" panose="020B0604020202020204" pitchFamily="34" charset="0"/>
              </a:rPr>
              <a:t>enkelte oppgaver felles nasjonalt i stedet for at alle gjør det samme lokalt. </a:t>
            </a:r>
            <a:endParaRPr lang="nb-NO" sz="1600" dirty="0" smtClean="0">
              <a:solidFill>
                <a:srgbClr val="000000"/>
              </a:solidFill>
              <a:latin typeface="Arial" panose="020B0604020202020204" pitchFamily="34" charset="0"/>
              <a:cs typeface="Arial" panose="020B0604020202020204" pitchFamily="34" charset="0"/>
            </a:endParaRPr>
          </a:p>
          <a:p>
            <a:pPr>
              <a:lnSpc>
                <a:spcPct val="150000"/>
              </a:lnSpc>
            </a:pPr>
            <a:endParaRPr lang="nb-NO" sz="1600" dirty="0"/>
          </a:p>
          <a:p>
            <a:pPr>
              <a:lnSpc>
                <a:spcPct val="150000"/>
              </a:lnSpc>
            </a:pPr>
            <a:r>
              <a:rPr lang="nb-NO" b="1" dirty="0" smtClean="0"/>
              <a:t>Fremme </a:t>
            </a:r>
            <a:r>
              <a:rPr lang="nb-NO" b="1" dirty="0"/>
              <a:t>samarbeid i mellom </a:t>
            </a:r>
            <a:r>
              <a:rPr lang="nb-NO" b="1" dirty="0" smtClean="0"/>
              <a:t>regioner </a:t>
            </a:r>
            <a:r>
              <a:rPr lang="nb-NO" b="1" dirty="0"/>
              <a:t>og sykehus</a:t>
            </a:r>
          </a:p>
          <a:p>
            <a:endParaRPr lang="nb-NO" i="1"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6607" y="508162"/>
            <a:ext cx="1190743" cy="119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601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749"/>
                                          </p:stCondLst>
                                        </p:cTn>
                                        <p:tgtEl>
                                          <p:spTgt spid="4">
                                            <p:txEl>
                                              <p:pRg st="2" end="2"/>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1500"/>
                                  </p:stCondLst>
                                  <p:childTnLst>
                                    <p:set>
                                      <p:cBhvr>
                                        <p:cTn id="9" dur="1" fill="hold">
                                          <p:stCondLst>
                                            <p:cond delay="499"/>
                                          </p:stCondLst>
                                        </p:cTn>
                                        <p:tgtEl>
                                          <p:spTgt spid="4">
                                            <p:txEl>
                                              <p:pRg st="3" end="3"/>
                                            </p:txEl>
                                          </p:spTgt>
                                        </p:tgtEl>
                                        <p:attrNameLst>
                                          <p:attrName>style.visibility</p:attrName>
                                        </p:attrNameLst>
                                      </p:cBhvr>
                                      <p:to>
                                        <p:strVal val="visible"/>
                                      </p:to>
                                    </p:set>
                                  </p:childTnLst>
                                </p:cTn>
                              </p:par>
                            </p:childTnLst>
                          </p:cTn>
                        </p:par>
                        <p:par>
                          <p:cTn id="10" fill="hold">
                            <p:stCondLst>
                              <p:cond delay="2750"/>
                            </p:stCondLst>
                            <p:childTnLst>
                              <p:par>
                                <p:cTn id="11" presetID="1" presetClass="entr" presetSubtype="0" fill="hold" nodeType="afterEffect">
                                  <p:stCondLst>
                                    <p:cond delay="1500"/>
                                  </p:stCondLst>
                                  <p:childTnLst>
                                    <p:set>
                                      <p:cBhvr>
                                        <p:cTn id="12" dur="1" fill="hold">
                                          <p:stCondLst>
                                            <p:cond delay="499"/>
                                          </p:stCondLst>
                                        </p:cTn>
                                        <p:tgtEl>
                                          <p:spTgt spid="4">
                                            <p:txEl>
                                              <p:pRg st="4" end="4"/>
                                            </p:txEl>
                                          </p:spTgt>
                                        </p:tgtEl>
                                        <p:attrNameLst>
                                          <p:attrName>style.visibility</p:attrName>
                                        </p:attrNameLst>
                                      </p:cBhvr>
                                      <p:to>
                                        <p:strVal val="visible"/>
                                      </p:to>
                                    </p:set>
                                  </p:childTnLst>
                                </p:cTn>
                              </p:par>
                            </p:childTnLst>
                          </p:cTn>
                        </p:par>
                        <p:par>
                          <p:cTn id="13" fill="hold">
                            <p:stCondLst>
                              <p:cond delay="4750"/>
                            </p:stCondLst>
                            <p:childTnLst>
                              <p:par>
                                <p:cTn id="14" presetID="1" presetClass="entr" presetSubtype="0" fill="hold" nodeType="afterEffect">
                                  <p:stCondLst>
                                    <p:cond delay="1500"/>
                                  </p:stCondLst>
                                  <p:childTnLst>
                                    <p:set>
                                      <p:cBhvr>
                                        <p:cTn id="15"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749"/>
                                          </p:stCondLst>
                                        </p:cTn>
                                        <p:tgtEl>
                                          <p:spTgt spid="4">
                                            <p:txEl>
                                              <p:pRg st="7" end="7"/>
                                            </p:tx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nodeType="afterEffect">
                                  <p:stCondLst>
                                    <p:cond delay="1500"/>
                                  </p:stCondLst>
                                  <p:childTnLst>
                                    <p:set>
                                      <p:cBhvr>
                                        <p:cTn id="22" dur="1" fill="hold">
                                          <p:stCondLst>
                                            <p:cond delay="749"/>
                                          </p:stCondLst>
                                        </p:cTn>
                                        <p:tgtEl>
                                          <p:spTgt spid="4">
                                            <p:txEl>
                                              <p:pRg st="8" end="8"/>
                                            </p:txEl>
                                          </p:spTgt>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nodeType="afterEffect">
                                  <p:stCondLst>
                                    <p:cond delay="2000"/>
                                  </p:stCondLst>
                                  <p:childTnLst>
                                    <p:set>
                                      <p:cBhvr>
                                        <p:cTn id="25" dur="1" fill="hold">
                                          <p:stCondLst>
                                            <p:cond delay="749"/>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605271"/>
            <a:ext cx="10515600" cy="1325563"/>
          </a:xfrm>
        </p:spPr>
        <p:txBody>
          <a:bodyPr/>
          <a:lstStyle/>
          <a:p>
            <a:r>
              <a:rPr lang="nb-NO" dirty="0" smtClean="0"/>
              <a:t>Neste versjon</a:t>
            </a:r>
            <a:endParaRPr lang="nb-NO" dirty="0"/>
          </a:p>
        </p:txBody>
      </p:sp>
      <p:sp>
        <p:nvSpPr>
          <p:cNvPr id="3" name="Plassholder for innhold 2"/>
          <p:cNvSpPr>
            <a:spLocks noGrp="1"/>
          </p:cNvSpPr>
          <p:nvPr>
            <p:ph idx="1"/>
          </p:nvPr>
        </p:nvSpPr>
        <p:spPr>
          <a:xfrm>
            <a:off x="429777" y="1690686"/>
            <a:ext cx="10347037" cy="3823421"/>
          </a:xfrm>
        </p:spPr>
        <p:txBody>
          <a:bodyPr>
            <a:normAutofit/>
          </a:bodyPr>
          <a:lstStyle/>
          <a:p>
            <a:pPr marL="457200" lvl="1" indent="0">
              <a:buNone/>
            </a:pPr>
            <a:r>
              <a:rPr lang="nb-NO" b="1" dirty="0" smtClean="0"/>
              <a:t>Calgary</a:t>
            </a:r>
          </a:p>
        </p:txBody>
      </p:sp>
      <p:pic>
        <p:nvPicPr>
          <p:cNvPr id="5" name="Bilde 4"/>
          <p:cNvPicPr>
            <a:picLocks noChangeAspect="1"/>
          </p:cNvPicPr>
          <p:nvPr/>
        </p:nvPicPr>
        <p:blipFill>
          <a:blip r:embed="rId3"/>
          <a:stretch>
            <a:fillRect/>
          </a:stretch>
        </p:blipFill>
        <p:spPr>
          <a:xfrm>
            <a:off x="9647671" y="534627"/>
            <a:ext cx="2114550" cy="733425"/>
          </a:xfrm>
          <a:prstGeom prst="rect">
            <a:avLst/>
          </a:prstGeom>
        </p:spPr>
      </p:pic>
      <p:sp>
        <p:nvSpPr>
          <p:cNvPr id="6" name="Pil høyre 5"/>
          <p:cNvSpPr/>
          <p:nvPr/>
        </p:nvSpPr>
        <p:spPr>
          <a:xfrm>
            <a:off x="997527" y="2145289"/>
            <a:ext cx="4756728" cy="422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997527" y="2752436"/>
            <a:ext cx="3491346" cy="369332"/>
          </a:xfrm>
          <a:prstGeom prst="rect">
            <a:avLst/>
          </a:prstGeom>
          <a:noFill/>
        </p:spPr>
        <p:txBody>
          <a:bodyPr wrap="square" rtlCol="0">
            <a:spAutoFit/>
          </a:bodyPr>
          <a:lstStyle/>
          <a:p>
            <a:r>
              <a:rPr lang="nb-NO" dirty="0" smtClean="0"/>
              <a:t>Utviklingsfase 6-12 måneder</a:t>
            </a:r>
            <a:endParaRPr lang="nb-NO" dirty="0"/>
          </a:p>
        </p:txBody>
      </p:sp>
      <p:sp>
        <p:nvSpPr>
          <p:cNvPr id="8" name="Pil høyre 7"/>
          <p:cNvSpPr/>
          <p:nvPr/>
        </p:nvSpPr>
        <p:spPr>
          <a:xfrm>
            <a:off x="997527" y="3389745"/>
            <a:ext cx="1403928" cy="323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p:cNvSpPr/>
          <p:nvPr/>
        </p:nvSpPr>
        <p:spPr>
          <a:xfrm>
            <a:off x="2553190" y="3399197"/>
            <a:ext cx="1403928" cy="323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høyre 9"/>
          <p:cNvSpPr/>
          <p:nvPr/>
        </p:nvSpPr>
        <p:spPr>
          <a:xfrm>
            <a:off x="4181492" y="3399197"/>
            <a:ext cx="1403928" cy="323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p:cNvSpPr txBox="1"/>
          <p:nvPr/>
        </p:nvSpPr>
        <p:spPr>
          <a:xfrm>
            <a:off x="997527" y="3974236"/>
            <a:ext cx="2983345" cy="1754326"/>
          </a:xfrm>
          <a:prstGeom prst="rect">
            <a:avLst/>
          </a:prstGeom>
          <a:noFill/>
        </p:spPr>
        <p:txBody>
          <a:bodyPr wrap="square" rtlCol="0">
            <a:spAutoFit/>
          </a:bodyPr>
          <a:lstStyle/>
          <a:p>
            <a:pPr marL="285750" indent="-285750">
              <a:buFont typeface="Arial" panose="020B0604020202020204" pitchFamily="34" charset="0"/>
              <a:buChar char="•"/>
            </a:pPr>
            <a:r>
              <a:rPr lang="nb-NO" dirty="0" smtClean="0"/>
              <a:t>Avtalehåndtering</a:t>
            </a:r>
          </a:p>
          <a:p>
            <a:pPr marL="285750" indent="-285750">
              <a:buFont typeface="Arial" panose="020B0604020202020204" pitchFamily="34" charset="0"/>
              <a:buChar char="•"/>
            </a:pPr>
            <a:r>
              <a:rPr lang="nb-NO" dirty="0" smtClean="0"/>
              <a:t>Driftsstatus</a:t>
            </a:r>
          </a:p>
          <a:p>
            <a:pPr marL="285750" indent="-285750">
              <a:buFont typeface="Arial" panose="020B0604020202020204" pitchFamily="34" charset="0"/>
              <a:buChar char="•"/>
            </a:pPr>
            <a:r>
              <a:rPr lang="nb-NO" dirty="0" smtClean="0"/>
              <a:t>Informasjonssikkerhet</a:t>
            </a:r>
          </a:p>
          <a:p>
            <a:pPr marL="285750" indent="-285750">
              <a:buFont typeface="Arial" panose="020B0604020202020204" pitchFamily="34" charset="0"/>
              <a:buChar char="•"/>
            </a:pPr>
            <a:r>
              <a:rPr lang="nb-NO" dirty="0"/>
              <a:t>Kobling mellom PV og Sak</a:t>
            </a:r>
          </a:p>
          <a:p>
            <a:pPr marL="285750" indent="-285750">
              <a:buFont typeface="Arial" panose="020B0604020202020204" pitchFamily="34" charset="0"/>
              <a:buChar char="•"/>
            </a:pPr>
            <a:r>
              <a:rPr lang="nb-NO" dirty="0" smtClean="0"/>
              <a:t>Kundeweb</a:t>
            </a:r>
          </a:p>
          <a:p>
            <a:pPr marL="285750" indent="-285750">
              <a:buFont typeface="Arial" panose="020B0604020202020204" pitchFamily="34" charset="0"/>
              <a:buChar char="•"/>
            </a:pPr>
            <a:r>
              <a:rPr lang="nb-NO" dirty="0" smtClean="0"/>
              <a:t>Medusa Mobile 2.0</a:t>
            </a:r>
            <a:endParaRPr lang="nb-NO" dirty="0"/>
          </a:p>
        </p:txBody>
      </p:sp>
      <p:sp>
        <p:nvSpPr>
          <p:cNvPr id="13" name="TekstSylinder 12"/>
          <p:cNvSpPr txBox="1"/>
          <p:nvPr/>
        </p:nvSpPr>
        <p:spPr>
          <a:xfrm>
            <a:off x="8587899" y="1910852"/>
            <a:ext cx="3065079" cy="2031325"/>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nb-NO" u="sng" dirty="0" smtClean="0"/>
              <a:t>BHM:</a:t>
            </a:r>
          </a:p>
          <a:p>
            <a:pPr marL="285750" indent="-285750">
              <a:buFont typeface="Arial" panose="020B0604020202020204" pitchFamily="34" charset="0"/>
              <a:buChar char="•"/>
            </a:pPr>
            <a:r>
              <a:rPr lang="nb-NO" dirty="0" smtClean="0"/>
              <a:t>Søkbart artikkel i P&amp;L</a:t>
            </a:r>
          </a:p>
          <a:p>
            <a:pPr marL="285750" indent="-285750">
              <a:buFont typeface="Arial" panose="020B0604020202020204" pitchFamily="34" charset="0"/>
              <a:buChar char="•"/>
            </a:pPr>
            <a:r>
              <a:rPr lang="nb-NO" dirty="0" smtClean="0"/>
              <a:t>BI Analytics</a:t>
            </a:r>
          </a:p>
          <a:p>
            <a:pPr marL="285750" indent="-285750">
              <a:buFont typeface="Arial" panose="020B0604020202020204" pitchFamily="34" charset="0"/>
              <a:buChar char="•"/>
            </a:pPr>
            <a:r>
              <a:rPr lang="nb-NO" dirty="0" smtClean="0"/>
              <a:t>Sortere plukkliste</a:t>
            </a:r>
          </a:p>
          <a:p>
            <a:pPr marL="285750" indent="-285750">
              <a:buFont typeface="Arial" panose="020B0604020202020204" pitchFamily="34" charset="0"/>
              <a:buChar char="•"/>
            </a:pPr>
            <a:r>
              <a:rPr lang="nb-NO" dirty="0" smtClean="0"/>
              <a:t>Bedre </a:t>
            </a:r>
            <a:r>
              <a:rPr lang="nb-NO" dirty="0" err="1" smtClean="0"/>
              <a:t>Resycle</a:t>
            </a:r>
            <a:r>
              <a:rPr lang="nb-NO" dirty="0" smtClean="0"/>
              <a:t> </a:t>
            </a:r>
            <a:r>
              <a:rPr lang="nb-NO" dirty="0" err="1" smtClean="0"/>
              <a:t>Mgmt</a:t>
            </a:r>
            <a:endParaRPr lang="nb-NO" dirty="0" smtClean="0"/>
          </a:p>
          <a:p>
            <a:pPr marL="285750" indent="-285750">
              <a:buFont typeface="Arial" panose="020B0604020202020204" pitchFamily="34" charset="0"/>
              <a:buChar char="•"/>
            </a:pPr>
            <a:r>
              <a:rPr lang="nb-NO" dirty="0" smtClean="0"/>
              <a:t>Virksomhetskritiske varer</a:t>
            </a:r>
          </a:p>
          <a:p>
            <a:pPr marL="285750" indent="-285750">
              <a:buFont typeface="Arial" panose="020B0604020202020204" pitchFamily="34" charset="0"/>
              <a:buChar char="•"/>
            </a:pPr>
            <a:r>
              <a:rPr lang="nb-NO" dirty="0" smtClean="0"/>
              <a:t>Pakkehåndtering</a:t>
            </a:r>
          </a:p>
        </p:txBody>
      </p:sp>
      <p:sp>
        <p:nvSpPr>
          <p:cNvPr id="14" name="TekstSylinder 13"/>
          <p:cNvSpPr txBox="1"/>
          <p:nvPr/>
        </p:nvSpPr>
        <p:spPr>
          <a:xfrm>
            <a:off x="8587899" y="4318141"/>
            <a:ext cx="3065079" cy="1754326"/>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nb-NO" u="sng" dirty="0" smtClean="0"/>
              <a:t>Etter Calgary:</a:t>
            </a:r>
          </a:p>
          <a:p>
            <a:pPr marL="285750" indent="-285750">
              <a:buFont typeface="Arial" panose="020B0604020202020204" pitchFamily="34" charset="0"/>
              <a:buChar char="•"/>
            </a:pPr>
            <a:r>
              <a:rPr lang="nb-NO" dirty="0" smtClean="0"/>
              <a:t>Smitte</a:t>
            </a:r>
          </a:p>
          <a:p>
            <a:pPr marL="285750" indent="-285750">
              <a:buFont typeface="Arial" panose="020B0604020202020204" pitchFamily="34" charset="0"/>
              <a:buChar char="•"/>
            </a:pPr>
            <a:r>
              <a:rPr lang="nb-NO" dirty="0" smtClean="0"/>
              <a:t>Filter på lager</a:t>
            </a:r>
          </a:p>
          <a:p>
            <a:pPr marL="285750" indent="-285750">
              <a:buFont typeface="Arial" panose="020B0604020202020204" pitchFamily="34" charset="0"/>
              <a:buChar char="•"/>
            </a:pPr>
            <a:r>
              <a:rPr lang="nb-NO" dirty="0" smtClean="0"/>
              <a:t>Redigere adresse</a:t>
            </a:r>
          </a:p>
          <a:p>
            <a:pPr marL="285750" indent="-285750">
              <a:buFont typeface="Arial" panose="020B0604020202020204" pitchFamily="34" charset="0"/>
              <a:buChar char="•"/>
            </a:pPr>
            <a:r>
              <a:rPr lang="nb-NO" dirty="0" smtClean="0"/>
              <a:t>Bilde av artikkel </a:t>
            </a:r>
          </a:p>
          <a:p>
            <a:pPr marL="285750" indent="-285750">
              <a:buFont typeface="Arial" panose="020B0604020202020204" pitchFamily="34" charset="0"/>
              <a:buChar char="•"/>
            </a:pPr>
            <a:r>
              <a:rPr lang="nb-NO" dirty="0" smtClean="0"/>
              <a:t>Pasientportal</a:t>
            </a:r>
          </a:p>
        </p:txBody>
      </p:sp>
    </p:spTree>
    <p:extLst>
      <p:ext uri="{BB962C8B-B14F-4D97-AF65-F5344CB8AC3E}">
        <p14:creationId xmlns:p14="http://schemas.microsoft.com/office/powerpoint/2010/main" val="3949774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999"/>
                                          </p:stCondLst>
                                        </p:cTn>
                                        <p:tgtEl>
                                          <p:spTgt spid="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250"/>
                                  </p:stCondLst>
                                  <p:childTnLst>
                                    <p:set>
                                      <p:cBhvr>
                                        <p:cTn id="16" dur="1" fill="hold">
                                          <p:stCondLst>
                                            <p:cond delay="499"/>
                                          </p:stCondLst>
                                        </p:cTn>
                                        <p:tgtEl>
                                          <p:spTgt spid="8"/>
                                        </p:tgtEl>
                                        <p:attrNameLst>
                                          <p:attrName>style.visibility</p:attrName>
                                        </p:attrNameLst>
                                      </p:cBhvr>
                                      <p:to>
                                        <p:strVal val="visible"/>
                                      </p:to>
                                    </p:set>
                                  </p:childTnLst>
                                </p:cTn>
                              </p:par>
                            </p:childTnLst>
                          </p:cTn>
                        </p:par>
                        <p:par>
                          <p:cTn id="17" fill="hold">
                            <p:stCondLst>
                              <p:cond delay="275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75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1000"/>
                                  </p:stCondLst>
                                  <p:childTnLst>
                                    <p:set>
                                      <p:cBhvr>
                                        <p:cTn id="26" dur="1" fill="hold">
                                          <p:stCondLst>
                                            <p:cond delay="499"/>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499"/>
                                          </p:stCondLst>
                                        </p:cTn>
                                        <p:tgtEl>
                                          <p:spTgt spid="11">
                                            <p:txEl>
                                              <p:pRg st="1" end="1"/>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499"/>
                                          </p:stCondLst>
                                        </p:cTn>
                                        <p:tgtEl>
                                          <p:spTgt spid="11">
                                            <p:txEl>
                                              <p:pRg st="2" end="2"/>
                                            </p:txEl>
                                          </p:spTgt>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499"/>
                                          </p:stCondLst>
                                        </p:cTn>
                                        <p:tgtEl>
                                          <p:spTgt spid="11">
                                            <p:txEl>
                                              <p:pRg st="3" end="3"/>
                                            </p:txEl>
                                          </p:spTgt>
                                        </p:tgtEl>
                                        <p:attrNameLst>
                                          <p:attrName>style.visibility</p:attrName>
                                        </p:attrNameLst>
                                      </p:cBhvr>
                                      <p:to>
                                        <p:strVal val="visible"/>
                                      </p:to>
                                    </p:set>
                                  </p:childTnLst>
                                </p:cTn>
                              </p:par>
                              <p:par>
                                <p:cTn id="33" presetID="1" presetClass="entr" presetSubtype="0" fill="hold" nodeType="withEffect">
                                  <p:stCondLst>
                                    <p:cond delay="1000"/>
                                  </p:stCondLst>
                                  <p:childTnLst>
                                    <p:set>
                                      <p:cBhvr>
                                        <p:cTn id="34" dur="1" fill="hold">
                                          <p:stCondLst>
                                            <p:cond delay="499"/>
                                          </p:stCondLst>
                                        </p:cTn>
                                        <p:tgtEl>
                                          <p:spTgt spid="11">
                                            <p:txEl>
                                              <p:pRg st="4" end="4"/>
                                            </p:txEl>
                                          </p:spTgt>
                                        </p:tgtEl>
                                        <p:attrNameLst>
                                          <p:attrName>style.visibility</p:attrName>
                                        </p:attrNameLst>
                                      </p:cBhvr>
                                      <p:to>
                                        <p:strVal val="visible"/>
                                      </p:to>
                                    </p:set>
                                  </p:childTnLst>
                                </p:cTn>
                              </p:par>
                              <p:par>
                                <p:cTn id="35" presetID="1" presetClass="entr" presetSubtype="0" fill="hold" nodeType="withEffect">
                                  <p:stCondLst>
                                    <p:cond delay="1000"/>
                                  </p:stCondLst>
                                  <p:childTnLst>
                                    <p:set>
                                      <p:cBhvr>
                                        <p:cTn id="36" dur="1" fill="hold">
                                          <p:stCondLst>
                                            <p:cond delay="499"/>
                                          </p:stCondLst>
                                        </p:cTn>
                                        <p:tgtEl>
                                          <p:spTgt spid="11">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16458" y="1281417"/>
            <a:ext cx="10515600" cy="4242666"/>
          </a:xfrm>
        </p:spPr>
        <p:txBody>
          <a:bodyPr>
            <a:normAutofit fontScale="85000" lnSpcReduction="20000"/>
          </a:bodyPr>
          <a:lstStyle/>
          <a:p>
            <a:pPr>
              <a:lnSpc>
                <a:spcPct val="150000"/>
              </a:lnSpc>
            </a:pPr>
            <a:r>
              <a:rPr lang="nb-NO" dirty="0" smtClean="0"/>
              <a:t>Telefontid, telefonkø og åpningstid</a:t>
            </a:r>
          </a:p>
          <a:p>
            <a:pPr>
              <a:lnSpc>
                <a:spcPct val="150000"/>
              </a:lnSpc>
            </a:pPr>
            <a:r>
              <a:rPr lang="nb-NO" dirty="0" smtClean="0"/>
              <a:t>Mail som bryter gjeldene regler for personvern</a:t>
            </a:r>
          </a:p>
          <a:p>
            <a:pPr>
              <a:lnSpc>
                <a:spcPct val="150000"/>
              </a:lnSpc>
            </a:pPr>
            <a:r>
              <a:rPr lang="nb-NO" dirty="0" smtClean="0"/>
              <a:t>Reklamasjoner vi ikke mottar/har tid til å følge opp</a:t>
            </a:r>
          </a:p>
          <a:p>
            <a:pPr>
              <a:lnSpc>
                <a:spcPct val="150000"/>
              </a:lnSpc>
            </a:pPr>
            <a:r>
              <a:rPr lang="nb-NO" dirty="0" smtClean="0"/>
              <a:t>Oppgaver vi ikke får gjort – avtaleoppfølging, innhenting av utstyr etc.</a:t>
            </a:r>
          </a:p>
          <a:p>
            <a:pPr>
              <a:lnSpc>
                <a:spcPct val="150000"/>
              </a:lnSpc>
            </a:pPr>
            <a:r>
              <a:rPr lang="nb-NO" dirty="0" smtClean="0"/>
              <a:t>Slange, maske, filter</a:t>
            </a:r>
          </a:p>
          <a:p>
            <a:pPr>
              <a:lnSpc>
                <a:spcPct val="150000"/>
              </a:lnSpc>
            </a:pPr>
            <a:r>
              <a:rPr lang="nb-NO" dirty="0"/>
              <a:t>Slange, maske, </a:t>
            </a:r>
            <a:r>
              <a:rPr lang="nb-NO" dirty="0" smtClean="0"/>
              <a:t>filter</a:t>
            </a:r>
          </a:p>
          <a:p>
            <a:pPr>
              <a:lnSpc>
                <a:spcPct val="150000"/>
              </a:lnSpc>
            </a:pPr>
            <a:r>
              <a:rPr lang="nb-NO" dirty="0"/>
              <a:t>Slange, maske, filter</a:t>
            </a:r>
          </a:p>
          <a:p>
            <a:endParaRPr lang="nb-NO" dirty="0"/>
          </a:p>
        </p:txBody>
      </p:sp>
      <p:sp>
        <p:nvSpPr>
          <p:cNvPr id="4" name="Tittel 5"/>
          <p:cNvSpPr>
            <a:spLocks noGrp="1"/>
          </p:cNvSpPr>
          <p:nvPr>
            <p:ph type="title"/>
          </p:nvPr>
        </p:nvSpPr>
        <p:spPr/>
        <p:txBody>
          <a:bodyPr/>
          <a:lstStyle/>
          <a:p>
            <a:r>
              <a:rPr lang="nb-NO" dirty="0" smtClean="0"/>
              <a:t>Dinosaur i myr</a:t>
            </a:r>
            <a:endParaRPr lang="nb-NO" dirty="0"/>
          </a:p>
        </p:txBody>
      </p:sp>
      <p:sp>
        <p:nvSpPr>
          <p:cNvPr id="5" name="TekstSylinder 4"/>
          <p:cNvSpPr txBox="1"/>
          <p:nvPr/>
        </p:nvSpPr>
        <p:spPr>
          <a:xfrm>
            <a:off x="4334621" y="1622227"/>
            <a:ext cx="3879274" cy="3970318"/>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endParaRPr lang="nb-NO" dirty="0" smtClean="0"/>
          </a:p>
          <a:p>
            <a:r>
              <a:rPr lang="nb-NO" sz="2400" dirty="0" smtClean="0"/>
              <a:t>Samtidig har alle sykehus en plan om å:</a:t>
            </a:r>
          </a:p>
          <a:p>
            <a:r>
              <a:rPr lang="nb-NO" sz="2400" dirty="0" smtClean="0"/>
              <a:t> </a:t>
            </a:r>
          </a:p>
          <a:p>
            <a:pPr marL="285750" indent="-285750">
              <a:buFont typeface="Arial" panose="020B0604020202020204" pitchFamily="34" charset="0"/>
              <a:buChar char="•"/>
            </a:pPr>
            <a:r>
              <a:rPr lang="nb-NO" sz="2400" dirty="0"/>
              <a:t>Ø</a:t>
            </a:r>
            <a:r>
              <a:rPr lang="nb-NO" sz="2400" dirty="0" smtClean="0"/>
              <a:t>ke digitale tjenester</a:t>
            </a:r>
          </a:p>
          <a:p>
            <a:endParaRPr lang="nb-NO" sz="2400" dirty="0" smtClean="0"/>
          </a:p>
          <a:p>
            <a:pPr marL="285750" indent="-285750">
              <a:buFont typeface="Arial" panose="020B0604020202020204" pitchFamily="34" charset="0"/>
              <a:buChar char="•"/>
            </a:pPr>
            <a:r>
              <a:rPr lang="nb-NO" sz="2400" dirty="0" smtClean="0"/>
              <a:t>Mer </a:t>
            </a:r>
            <a:r>
              <a:rPr lang="nb-NO" sz="2400" dirty="0" err="1" smtClean="0"/>
              <a:t>hjemmesykehus</a:t>
            </a:r>
            <a:endParaRPr lang="nb-NO" sz="2400" dirty="0" smtClean="0"/>
          </a:p>
          <a:p>
            <a:endParaRPr lang="nb-NO" sz="2400" dirty="0" smtClean="0"/>
          </a:p>
          <a:p>
            <a:pPr marL="285750" indent="-285750">
              <a:buFont typeface="Arial" panose="020B0604020202020204" pitchFamily="34" charset="0"/>
              <a:buChar char="•"/>
            </a:pPr>
            <a:r>
              <a:rPr lang="nb-NO" sz="2400" dirty="0" smtClean="0"/>
              <a:t>Digital Hjemme Oppfølging er svaret!</a:t>
            </a:r>
          </a:p>
          <a:p>
            <a:endParaRPr lang="nb-NO" dirty="0" smtClean="0"/>
          </a:p>
        </p:txBody>
      </p:sp>
      <p:pic>
        <p:nvPicPr>
          <p:cNvPr id="10" name="Bilde 9"/>
          <p:cNvPicPr>
            <a:picLocks noChangeAspect="1"/>
          </p:cNvPicPr>
          <p:nvPr/>
        </p:nvPicPr>
        <p:blipFill>
          <a:blip r:embed="rId3"/>
          <a:stretch>
            <a:fillRect/>
          </a:stretch>
        </p:blipFill>
        <p:spPr>
          <a:xfrm>
            <a:off x="9105661" y="139478"/>
            <a:ext cx="2604655" cy="1601793"/>
          </a:xfrm>
          <a:prstGeom prst="rect">
            <a:avLst/>
          </a:prstGeom>
        </p:spPr>
      </p:pic>
    </p:spTree>
    <p:extLst>
      <p:ext uri="{BB962C8B-B14F-4D97-AF65-F5344CB8AC3E}">
        <p14:creationId xmlns:p14="http://schemas.microsoft.com/office/powerpoint/2010/main" val="16854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1500"/>
                                  </p:stCondLst>
                                  <p:childTnLst>
                                    <p:set>
                                      <p:cBhvr>
                                        <p:cTn id="9" dur="1" fill="hold">
                                          <p:stCondLst>
                                            <p:cond delay="999"/>
                                          </p:stCondLst>
                                        </p:cTn>
                                        <p:tgtEl>
                                          <p:spTgt spid="3">
                                            <p:txEl>
                                              <p:pRg st="1" end="1"/>
                                            </p:txEl>
                                          </p:spTgt>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nodeType="afterEffect">
                                  <p:stCondLst>
                                    <p:cond delay="1500"/>
                                  </p:stCondLst>
                                  <p:childTnLst>
                                    <p:set>
                                      <p:cBhvr>
                                        <p:cTn id="12" dur="1" fill="hold">
                                          <p:stCondLst>
                                            <p:cond delay="999"/>
                                          </p:stCondLst>
                                        </p:cTn>
                                        <p:tgtEl>
                                          <p:spTgt spid="3">
                                            <p:txEl>
                                              <p:pRg st="2" end="2"/>
                                            </p:txEl>
                                          </p:spTgt>
                                        </p:tgtEl>
                                        <p:attrNameLst>
                                          <p:attrName>style.visibility</p:attrName>
                                        </p:attrNameLst>
                                      </p:cBhvr>
                                      <p:to>
                                        <p:strVal val="visible"/>
                                      </p:to>
                                    </p:set>
                                  </p:childTnLst>
                                </p:cTn>
                              </p:par>
                            </p:childTnLst>
                          </p:cTn>
                        </p:par>
                        <p:par>
                          <p:cTn id="13" fill="hold">
                            <p:stCondLst>
                              <p:cond delay="7000"/>
                            </p:stCondLst>
                            <p:childTnLst>
                              <p:par>
                                <p:cTn id="14" presetID="1" presetClass="entr" presetSubtype="0" fill="hold" nodeType="afterEffect">
                                  <p:stCondLst>
                                    <p:cond delay="1500"/>
                                  </p:stCondLst>
                                  <p:childTnLst>
                                    <p:set>
                                      <p:cBhvr>
                                        <p:cTn id="15" dur="1" fill="hold">
                                          <p:stCondLst>
                                            <p:cond delay="999"/>
                                          </p:stCondLst>
                                        </p:cTn>
                                        <p:tgtEl>
                                          <p:spTgt spid="3">
                                            <p:txEl>
                                              <p:pRg st="3" end="3"/>
                                            </p:txEl>
                                          </p:spTgt>
                                        </p:tgtEl>
                                        <p:attrNameLst>
                                          <p:attrName>style.visibility</p:attrName>
                                        </p:attrNameLst>
                                      </p:cBhvr>
                                      <p:to>
                                        <p:strVal val="visible"/>
                                      </p:to>
                                    </p:set>
                                  </p:childTnLst>
                                </p:cTn>
                              </p:par>
                            </p:childTnLst>
                          </p:cTn>
                        </p:par>
                        <p:par>
                          <p:cTn id="16" fill="hold">
                            <p:stCondLst>
                              <p:cond delay="9500"/>
                            </p:stCondLst>
                            <p:childTnLst>
                              <p:par>
                                <p:cTn id="17" presetID="1" presetClass="entr" presetSubtype="0" fill="hold" nodeType="afterEffect">
                                  <p:stCondLst>
                                    <p:cond delay="1500"/>
                                  </p:stCondLst>
                                  <p:childTnLst>
                                    <p:set>
                                      <p:cBhvr>
                                        <p:cTn id="18" dur="1" fill="hold">
                                          <p:stCondLst>
                                            <p:cond delay="999"/>
                                          </p:stCondLst>
                                        </p:cTn>
                                        <p:tgtEl>
                                          <p:spTgt spid="3">
                                            <p:txEl>
                                              <p:pRg st="4" end="4"/>
                                            </p:txEl>
                                          </p:spTgt>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nodeType="afterEffect">
                                  <p:stCondLst>
                                    <p:cond delay="1500"/>
                                  </p:stCondLst>
                                  <p:childTnLst>
                                    <p:set>
                                      <p:cBhvr>
                                        <p:cTn id="21" dur="1" fill="hold">
                                          <p:stCondLst>
                                            <p:cond delay="999"/>
                                          </p:stCondLst>
                                        </p:cTn>
                                        <p:tgtEl>
                                          <p:spTgt spid="3">
                                            <p:txEl>
                                              <p:pRg st="5" end="5"/>
                                            </p:txEl>
                                          </p:spTgt>
                                        </p:tgtEl>
                                        <p:attrNameLst>
                                          <p:attrName>style.visibility</p:attrName>
                                        </p:attrNameLst>
                                      </p:cBhvr>
                                      <p:to>
                                        <p:strVal val="visible"/>
                                      </p:to>
                                    </p:set>
                                  </p:childTnLst>
                                </p:cTn>
                              </p:par>
                            </p:childTnLst>
                          </p:cTn>
                        </p:par>
                        <p:par>
                          <p:cTn id="22" fill="hold">
                            <p:stCondLst>
                              <p:cond delay="14500"/>
                            </p:stCondLst>
                            <p:childTnLst>
                              <p:par>
                                <p:cTn id="23" presetID="1" presetClass="entr" presetSubtype="0" fill="hold" nodeType="afterEffect">
                                  <p:stCondLst>
                                    <p:cond delay="1500"/>
                                  </p:stCondLst>
                                  <p:childTnLst>
                                    <p:set>
                                      <p:cBhvr>
                                        <p:cTn id="24" dur="1" fill="hold">
                                          <p:stCondLst>
                                            <p:cond delay="999"/>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1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Digital bestillingsløsning</a:t>
            </a:r>
            <a:endParaRPr lang="nb-NO" dirty="0"/>
          </a:p>
        </p:txBody>
      </p:sp>
      <p:sp>
        <p:nvSpPr>
          <p:cNvPr id="2" name="Rectangle 1"/>
          <p:cNvSpPr>
            <a:spLocks noGrp="1" noChangeArrowheads="1"/>
          </p:cNvSpPr>
          <p:nvPr>
            <p:ph idx="1"/>
          </p:nvPr>
        </p:nvSpPr>
        <p:spPr bwMode="auto">
          <a:xfrm>
            <a:off x="467169" y="1849148"/>
            <a:ext cx="1151628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fontAlgn="base">
              <a:spcAft>
                <a:spcPct val="0"/>
              </a:spcAft>
              <a:buClrTx/>
              <a:buSzTx/>
              <a:buNone/>
              <a:tabLst/>
            </a:pPr>
            <a:r>
              <a:rPr lang="nb-NO" altLang="nb-NO" dirty="0" smtClean="0"/>
              <a:t>I 2021 kjørte Vestre </a:t>
            </a:r>
            <a:r>
              <a:rPr lang="nb-NO" altLang="nb-NO" dirty="0"/>
              <a:t>Viken og </a:t>
            </a:r>
            <a:r>
              <a:rPr lang="nb-NO" altLang="nb-NO" dirty="0" smtClean="0"/>
              <a:t>AHUS et </a:t>
            </a:r>
            <a:r>
              <a:rPr lang="nb-NO" altLang="nb-NO" dirty="0"/>
              <a:t>forprosjekt hvor de kartla aktivitetstall og </a:t>
            </a:r>
            <a:r>
              <a:rPr lang="nb-NO" altLang="nb-NO" dirty="0" smtClean="0"/>
              <a:t>driftsutfordringer, som </a:t>
            </a:r>
            <a:r>
              <a:rPr lang="nb-NO" altLang="nb-NO" dirty="0"/>
              <a:t>resulterte i en konseptrapport.  </a:t>
            </a:r>
            <a:endParaRPr lang="nb-NO" altLang="nb-NO" dirty="0" smtClean="0"/>
          </a:p>
          <a:p>
            <a:pPr marL="457200" marR="0" lvl="1" indent="0" fontAlgn="base">
              <a:spcAft>
                <a:spcPct val="0"/>
              </a:spcAft>
              <a:buClrTx/>
              <a:buSzTx/>
              <a:buNone/>
              <a:tabLst/>
            </a:pPr>
            <a:endParaRPr lang="nb-NO" altLang="nb-NO" dirty="0"/>
          </a:p>
          <a:p>
            <a:pPr marL="457200" marR="0" lvl="1" indent="0" fontAlgn="base">
              <a:spcAft>
                <a:spcPct val="0"/>
              </a:spcAft>
              <a:buClrTx/>
              <a:buSzTx/>
              <a:buNone/>
              <a:tabLst/>
            </a:pPr>
            <a:r>
              <a:rPr lang="nb-NO" altLang="nb-NO" dirty="0"/>
              <a:t>Rapporten konkluderte med at en nettbasert bestillingsløsning er nødvendig.   </a:t>
            </a:r>
          </a:p>
          <a:p>
            <a:pPr marR="0" lvl="1" fontAlgn="base">
              <a:spcAft>
                <a:spcPct val="0"/>
              </a:spcAft>
              <a:buClrTx/>
              <a:buSzTx/>
              <a:tabLst/>
            </a:pPr>
            <a:endParaRPr lang="nb-NO" altLang="nb-NO" dirty="0"/>
          </a:p>
          <a:p>
            <a:pPr lvl="1" fontAlgn="base">
              <a:lnSpc>
                <a:spcPct val="150000"/>
              </a:lnSpc>
              <a:spcAft>
                <a:spcPct val="0"/>
              </a:spcAft>
            </a:pPr>
            <a:r>
              <a:rPr lang="nb-NO" altLang="nb-NO" sz="2000" dirty="0"/>
              <a:t>Alle aktivitetstall stiger og strategien tilknyttet </a:t>
            </a:r>
            <a:r>
              <a:rPr lang="nb-NO" altLang="nb-NO" sz="2000" dirty="0" err="1"/>
              <a:t>bl</a:t>
            </a:r>
            <a:r>
              <a:rPr lang="nb-NO" altLang="nb-NO" sz="2000" dirty="0"/>
              <a:t> a digital </a:t>
            </a:r>
            <a:r>
              <a:rPr lang="nb-NO" altLang="nb-NO" sz="2000" dirty="0" smtClean="0"/>
              <a:t>hjemme oppfølging </a:t>
            </a:r>
            <a:r>
              <a:rPr lang="nb-NO" altLang="nb-NO" sz="2000" dirty="0"/>
              <a:t>(DHO) tilsier videre vekst </a:t>
            </a:r>
          </a:p>
          <a:p>
            <a:pPr lvl="1" fontAlgn="base">
              <a:lnSpc>
                <a:spcPct val="150000"/>
              </a:lnSpc>
              <a:spcAft>
                <a:spcPct val="0"/>
              </a:spcAft>
            </a:pPr>
            <a:r>
              <a:rPr lang="nb-NO" altLang="nb-NO" sz="2000" dirty="0"/>
              <a:t>Uten en digital bestillingsløsning må BHM ansette mange hoder for å ta unna pasienthenvendelser </a:t>
            </a:r>
          </a:p>
          <a:p>
            <a:pPr lvl="1" fontAlgn="base">
              <a:lnSpc>
                <a:spcPct val="150000"/>
              </a:lnSpc>
              <a:spcAft>
                <a:spcPct val="0"/>
              </a:spcAft>
            </a:pPr>
            <a:r>
              <a:rPr lang="nb-NO" altLang="nb-NO" sz="2000" dirty="0" smtClean="0"/>
              <a:t>Pasientene </a:t>
            </a:r>
            <a:r>
              <a:rPr lang="nb-NO" altLang="nb-NO" sz="2000" dirty="0"/>
              <a:t>forventer å kunne bestille og kommunisere digitalt, trygt og effektivt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1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1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1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1788483"/>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1"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pic>
        <p:nvPicPr>
          <p:cNvPr id="8" name="Bilde 7"/>
          <p:cNvPicPr>
            <a:picLocks noChangeAspect="1"/>
          </p:cNvPicPr>
          <p:nvPr/>
        </p:nvPicPr>
        <p:blipFill>
          <a:blip r:embed="rId3"/>
          <a:stretch>
            <a:fillRect/>
          </a:stretch>
        </p:blipFill>
        <p:spPr>
          <a:xfrm>
            <a:off x="4686444" y="2365451"/>
            <a:ext cx="2268537" cy="2940696"/>
          </a:xfrm>
          <a:prstGeom prst="rect">
            <a:avLst/>
          </a:prstGeom>
        </p:spPr>
      </p:pic>
      <p:sp>
        <p:nvSpPr>
          <p:cNvPr id="9" name="Avrundet rektangel 8"/>
          <p:cNvSpPr/>
          <p:nvPr/>
        </p:nvSpPr>
        <p:spPr>
          <a:xfrm>
            <a:off x="10157011" y="107326"/>
            <a:ext cx="1945341" cy="58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HSØ</a:t>
            </a:r>
            <a:endParaRPr lang="nb-NO" dirty="0"/>
          </a:p>
        </p:txBody>
      </p:sp>
    </p:spTree>
    <p:extLst>
      <p:ext uri="{BB962C8B-B14F-4D97-AF65-F5344CB8AC3E}">
        <p14:creationId xmlns:p14="http://schemas.microsoft.com/office/powerpoint/2010/main" val="75955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605271"/>
            <a:ext cx="10515600" cy="1325563"/>
          </a:xfrm>
        </p:spPr>
        <p:txBody>
          <a:bodyPr/>
          <a:lstStyle/>
          <a:p>
            <a:r>
              <a:rPr lang="nb-NO" dirty="0" smtClean="0"/>
              <a:t>Vestlandspasienten</a:t>
            </a:r>
            <a:endParaRPr lang="nb-NO" dirty="0"/>
          </a:p>
        </p:txBody>
      </p:sp>
      <p:sp>
        <p:nvSpPr>
          <p:cNvPr id="3" name="Plassholder for innhold 2"/>
          <p:cNvSpPr>
            <a:spLocks noGrp="1"/>
          </p:cNvSpPr>
          <p:nvPr>
            <p:ph idx="1"/>
          </p:nvPr>
        </p:nvSpPr>
        <p:spPr>
          <a:xfrm>
            <a:off x="394854" y="1593996"/>
            <a:ext cx="10347037" cy="4298804"/>
          </a:xfrm>
        </p:spPr>
        <p:txBody>
          <a:bodyPr>
            <a:normAutofit/>
          </a:bodyPr>
          <a:lstStyle/>
          <a:p>
            <a:pPr marL="457200" lvl="1" indent="0">
              <a:lnSpc>
                <a:spcPct val="150000"/>
              </a:lnSpc>
              <a:buNone/>
            </a:pPr>
            <a:r>
              <a:rPr lang="nb-NO" dirty="0" smtClean="0"/>
              <a:t>Avdeling </a:t>
            </a:r>
            <a:r>
              <a:rPr lang="nb-NO" dirty="0"/>
              <a:t>for Innovasjon og arkitektur i Helse Vest IKT har </a:t>
            </a:r>
            <a:r>
              <a:rPr lang="nb-NO" dirty="0" smtClean="0"/>
              <a:t>digital </a:t>
            </a:r>
            <a:r>
              <a:rPr lang="nb-NO" dirty="0"/>
              <a:t>samhandling for BHM via </a:t>
            </a:r>
            <a:r>
              <a:rPr lang="nb-NO" dirty="0" err="1"/>
              <a:t>Helsenorge</a:t>
            </a:r>
            <a:r>
              <a:rPr lang="nb-NO" dirty="0"/>
              <a:t> </a:t>
            </a:r>
            <a:r>
              <a:rPr lang="nb-NO" dirty="0" smtClean="0"/>
              <a:t>på </a:t>
            </a:r>
            <a:r>
              <a:rPr lang="nb-NO" dirty="0"/>
              <a:t>agendaen.  </a:t>
            </a:r>
            <a:endParaRPr lang="nb-NO" dirty="0" smtClean="0"/>
          </a:p>
          <a:p>
            <a:pPr marL="457200" lvl="1" indent="0">
              <a:lnSpc>
                <a:spcPct val="150000"/>
              </a:lnSpc>
              <a:buNone/>
            </a:pPr>
            <a:endParaRPr lang="nb-NO" dirty="0" smtClean="0"/>
          </a:p>
          <a:p>
            <a:pPr lvl="1">
              <a:lnSpc>
                <a:spcPct val="150000"/>
              </a:lnSpc>
            </a:pPr>
            <a:r>
              <a:rPr lang="nb-NO" dirty="0" smtClean="0"/>
              <a:t>Gjennomføre </a:t>
            </a:r>
            <a:r>
              <a:rPr lang="nb-NO" dirty="0"/>
              <a:t>et forprosjekt </a:t>
            </a:r>
            <a:endParaRPr lang="nb-NO" dirty="0" smtClean="0"/>
          </a:p>
          <a:p>
            <a:pPr lvl="1">
              <a:lnSpc>
                <a:spcPct val="150000"/>
              </a:lnSpc>
            </a:pPr>
            <a:r>
              <a:rPr lang="nb-NO" dirty="0" smtClean="0"/>
              <a:t>Etablere </a:t>
            </a:r>
            <a:r>
              <a:rPr lang="nb-NO" dirty="0"/>
              <a:t>et </a:t>
            </a:r>
            <a:r>
              <a:rPr lang="nb-NO" dirty="0" err="1" smtClean="0"/>
              <a:t>målbilde</a:t>
            </a:r>
            <a:r>
              <a:rPr lang="nb-NO" dirty="0" smtClean="0"/>
              <a:t> </a:t>
            </a:r>
            <a:r>
              <a:rPr lang="nb-NO" dirty="0"/>
              <a:t>og en plan for videre </a:t>
            </a:r>
            <a:r>
              <a:rPr lang="nb-NO" dirty="0" smtClean="0"/>
              <a:t>arbeid</a:t>
            </a:r>
          </a:p>
          <a:p>
            <a:pPr lvl="1">
              <a:lnSpc>
                <a:spcPct val="150000"/>
              </a:lnSpc>
            </a:pPr>
            <a:r>
              <a:rPr lang="nb-NO" dirty="0" smtClean="0"/>
              <a:t>Workshop med NHN, Helse Vest IKT, BHM, Medusa</a:t>
            </a:r>
          </a:p>
        </p:txBody>
      </p:sp>
      <p:sp>
        <p:nvSpPr>
          <p:cNvPr id="4" name="Avrundet rektangel 3"/>
          <p:cNvSpPr/>
          <p:nvPr/>
        </p:nvSpPr>
        <p:spPr>
          <a:xfrm>
            <a:off x="10157011" y="107326"/>
            <a:ext cx="1945341" cy="58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Helse Vest</a:t>
            </a:r>
            <a:endParaRPr lang="nb-NO" dirty="0"/>
          </a:p>
        </p:txBody>
      </p:sp>
      <p:sp>
        <p:nvSpPr>
          <p:cNvPr id="7" name="TekstSylinder 6"/>
          <p:cNvSpPr txBox="1"/>
          <p:nvPr/>
        </p:nvSpPr>
        <p:spPr>
          <a:xfrm>
            <a:off x="8835601" y="4221094"/>
            <a:ext cx="2047484" cy="461665"/>
          </a:xfrm>
          <a:prstGeom prst="rect">
            <a:avLst/>
          </a:prstGeom>
          <a:noFill/>
        </p:spPr>
        <p:txBody>
          <a:bodyPr wrap="square" rtlCol="0">
            <a:spAutoFit/>
          </a:bodyPr>
          <a:lstStyle/>
          <a:p>
            <a:r>
              <a:rPr lang="nb-NO" sz="2400" dirty="0" smtClean="0"/>
              <a:t>2022/2023</a:t>
            </a:r>
          </a:p>
        </p:txBody>
      </p:sp>
      <p:sp>
        <p:nvSpPr>
          <p:cNvPr id="8" name="Høyre klammeparentes 7"/>
          <p:cNvSpPr/>
          <p:nvPr/>
        </p:nvSpPr>
        <p:spPr>
          <a:xfrm>
            <a:off x="6724073" y="3445164"/>
            <a:ext cx="1921163" cy="2013527"/>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36304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xEl>
                                              <p:pRg st="2" end="2"/>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499"/>
                                          </p:stCondLst>
                                        </p:cTn>
                                        <p:tgtEl>
                                          <p:spTgt spid="3">
                                            <p:txEl>
                                              <p:pRg st="3" end="3"/>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2000"/>
                                  </p:stCondLst>
                                  <p:childTnLst>
                                    <p:set>
                                      <p:cBhvr>
                                        <p:cTn id="12" dur="1" fill="hold">
                                          <p:stCondLst>
                                            <p:cond delay="499"/>
                                          </p:stCondLst>
                                        </p:cTn>
                                        <p:tgtEl>
                                          <p:spTgt spid="3">
                                            <p:txEl>
                                              <p:pRg st="4" end="4"/>
                                            </p:txEl>
                                          </p:spTgt>
                                        </p:tgtEl>
                                        <p:attrNameLst>
                                          <p:attrName>style.visibility</p:attrName>
                                        </p:attrNameLst>
                                      </p:cBhvr>
                                      <p:to>
                                        <p:strVal val="visible"/>
                                      </p:to>
                                    </p:set>
                                  </p:childTnLst>
                                </p:cTn>
                              </p:par>
                            </p:childTnLst>
                          </p:cTn>
                        </p:par>
                        <p:par>
                          <p:cTn id="13" fill="hold">
                            <p:stCondLst>
                              <p:cond delay="5500"/>
                            </p:stCondLst>
                            <p:childTnLst>
                              <p:par>
                                <p:cTn id="14" presetID="1" presetClass="entr" presetSubtype="0" fill="hold" grpId="0" nodeType="after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7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Pasientens behov</a:t>
            </a:r>
            <a:endParaRPr lang="nb-NO" dirty="0"/>
          </a:p>
        </p:txBody>
      </p:sp>
      <p:sp>
        <p:nvSpPr>
          <p:cNvPr id="6" name="Rektangel 5"/>
          <p:cNvSpPr/>
          <p:nvPr/>
        </p:nvSpPr>
        <p:spPr>
          <a:xfrm>
            <a:off x="838200" y="1293525"/>
            <a:ext cx="9929090" cy="3626506"/>
          </a:xfrm>
          <a:prstGeom prst="rect">
            <a:avLst/>
          </a:prstGeom>
        </p:spPr>
        <p:txBody>
          <a:bodyPr wrap="square">
            <a:spAutoFit/>
          </a:bodyPr>
          <a:lstStyle/>
          <a:p>
            <a:endParaRPr lang="nb-NO" sz="2400" dirty="0"/>
          </a:p>
          <a:p>
            <a:pPr marL="342900" indent="-342900">
              <a:lnSpc>
                <a:spcPct val="150000"/>
              </a:lnSpc>
              <a:buFont typeface="Arial" panose="020B0604020202020204" pitchFamily="34" charset="0"/>
              <a:buChar char="•"/>
            </a:pPr>
            <a:r>
              <a:rPr lang="nb-NO" sz="2800" dirty="0" smtClean="0"/>
              <a:t>Bestille</a:t>
            </a:r>
          </a:p>
          <a:p>
            <a:pPr marL="342900" indent="-342900">
              <a:lnSpc>
                <a:spcPct val="150000"/>
              </a:lnSpc>
              <a:buFont typeface="Arial" panose="020B0604020202020204" pitchFamily="34" charset="0"/>
              <a:buChar char="•"/>
            </a:pPr>
            <a:r>
              <a:rPr lang="nb-NO" sz="2800" dirty="0" smtClean="0"/>
              <a:t>Oversikt</a:t>
            </a:r>
          </a:p>
          <a:p>
            <a:pPr marL="342900" indent="-342900">
              <a:lnSpc>
                <a:spcPct val="150000"/>
              </a:lnSpc>
              <a:buFont typeface="Arial" panose="020B0604020202020204" pitchFamily="34" charset="0"/>
              <a:buChar char="•"/>
            </a:pPr>
            <a:r>
              <a:rPr lang="nb-NO" sz="2800" dirty="0" smtClean="0"/>
              <a:t>Info/opplæring</a:t>
            </a:r>
          </a:p>
          <a:p>
            <a:pPr marL="342900" indent="-342900">
              <a:lnSpc>
                <a:spcPct val="150000"/>
              </a:lnSpc>
              <a:buFont typeface="Arial" panose="020B0604020202020204" pitchFamily="34" charset="0"/>
              <a:buChar char="•"/>
            </a:pPr>
            <a:r>
              <a:rPr lang="nb-NO" sz="2800" dirty="0" smtClean="0"/>
              <a:t>Dialog/Feilmelding/Reklamasjon</a:t>
            </a:r>
          </a:p>
          <a:p>
            <a:pPr marL="342900" indent="-342900">
              <a:lnSpc>
                <a:spcPct val="150000"/>
              </a:lnSpc>
              <a:buFont typeface="Arial" panose="020B0604020202020204" pitchFamily="34" charset="0"/>
              <a:buChar char="•"/>
            </a:pPr>
            <a:r>
              <a:rPr lang="nb-NO" sz="2800" dirty="0" smtClean="0"/>
              <a:t>Timeavtale</a:t>
            </a:r>
            <a:endParaRPr lang="nb-NO" sz="2800" dirty="0"/>
          </a:p>
        </p:txBody>
      </p:sp>
      <p:pic>
        <p:nvPicPr>
          <p:cNvPr id="24" name="Bilde 23"/>
          <p:cNvPicPr>
            <a:picLocks noChangeAspect="1"/>
          </p:cNvPicPr>
          <p:nvPr/>
        </p:nvPicPr>
        <p:blipFill>
          <a:blip r:embed="rId2"/>
          <a:stretch>
            <a:fillRect/>
          </a:stretch>
        </p:blipFill>
        <p:spPr>
          <a:xfrm>
            <a:off x="7709281" y="1515197"/>
            <a:ext cx="3644519" cy="3626506"/>
          </a:xfrm>
          <a:prstGeom prst="rect">
            <a:avLst/>
          </a:prstGeom>
        </p:spPr>
      </p:pic>
      <p:pic>
        <p:nvPicPr>
          <p:cNvPr id="25" name="Bilde 24"/>
          <p:cNvPicPr>
            <a:picLocks noChangeAspect="1"/>
          </p:cNvPicPr>
          <p:nvPr/>
        </p:nvPicPr>
        <p:blipFill>
          <a:blip r:embed="rId3"/>
          <a:stretch>
            <a:fillRect/>
          </a:stretch>
        </p:blipFill>
        <p:spPr>
          <a:xfrm>
            <a:off x="10021455" y="6197673"/>
            <a:ext cx="1812636" cy="523014"/>
          </a:xfrm>
          <a:prstGeom prst="rect">
            <a:avLst/>
          </a:prstGeom>
        </p:spPr>
      </p:pic>
    </p:spTree>
    <p:extLst>
      <p:ext uri="{BB962C8B-B14F-4D97-AF65-F5344CB8AC3E}">
        <p14:creationId xmlns:p14="http://schemas.microsoft.com/office/powerpoint/2010/main" val="4013168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BHM sitt behov </a:t>
            </a:r>
            <a:r>
              <a:rPr lang="nb-NO" dirty="0"/>
              <a:t/>
            </a:r>
            <a:br>
              <a:rPr lang="nb-NO" dirty="0"/>
            </a:br>
            <a:endParaRPr lang="nb-NO" dirty="0"/>
          </a:p>
        </p:txBody>
      </p:sp>
      <p:graphicFrame>
        <p:nvGraphicFramePr>
          <p:cNvPr id="5" name="Diagram 4"/>
          <p:cNvGraphicFramePr/>
          <p:nvPr>
            <p:extLst>
              <p:ext uri="{D42A27DB-BD31-4B8C-83A1-F6EECF244321}">
                <p14:modId xmlns:p14="http://schemas.microsoft.com/office/powerpoint/2010/main" val="3445736821"/>
              </p:ext>
            </p:extLst>
          </p:nvPr>
        </p:nvGraphicFramePr>
        <p:xfrm>
          <a:off x="5525654" y="1828800"/>
          <a:ext cx="6179127" cy="4934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e 3"/>
          <p:cNvPicPr>
            <a:picLocks noChangeAspect="1"/>
          </p:cNvPicPr>
          <p:nvPr/>
        </p:nvPicPr>
        <p:blipFill>
          <a:blip r:embed="rId8"/>
          <a:stretch>
            <a:fillRect/>
          </a:stretch>
        </p:blipFill>
        <p:spPr>
          <a:xfrm>
            <a:off x="5525654" y="3152594"/>
            <a:ext cx="1575379" cy="914736"/>
          </a:xfrm>
          <a:prstGeom prst="rect">
            <a:avLst/>
          </a:prstGeom>
        </p:spPr>
      </p:pic>
      <p:cxnSp>
        <p:nvCxnSpPr>
          <p:cNvPr id="9" name="Rett pilkobling 8"/>
          <p:cNvCxnSpPr/>
          <p:nvPr/>
        </p:nvCxnSpPr>
        <p:spPr>
          <a:xfrm>
            <a:off x="8617525" y="2886941"/>
            <a:ext cx="0" cy="203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tt pilkobling 10"/>
          <p:cNvCxnSpPr/>
          <p:nvPr/>
        </p:nvCxnSpPr>
        <p:spPr>
          <a:xfrm>
            <a:off x="7193396" y="3636777"/>
            <a:ext cx="37118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907474" y="1900786"/>
            <a:ext cx="5280890" cy="3785652"/>
          </a:xfrm>
          <a:prstGeom prst="rect">
            <a:avLst/>
          </a:prstGeom>
        </p:spPr>
        <p:txBody>
          <a:bodyPr wrap="square">
            <a:spAutoFit/>
          </a:bodyPr>
          <a:lstStyle/>
          <a:p>
            <a:pPr marL="342900" indent="-342900">
              <a:buFont typeface="Arial" panose="020B0604020202020204" pitchFamily="34" charset="0"/>
              <a:buChar char="•"/>
            </a:pPr>
            <a:r>
              <a:rPr lang="nb-NO" sz="2400" dirty="0" smtClean="0"/>
              <a:t>Effektivisere drift, frigjøre ressurser</a:t>
            </a:r>
          </a:p>
          <a:p>
            <a:pPr marL="342900" indent="-342900">
              <a:buFont typeface="Arial" panose="020B0604020202020204" pitchFamily="34" charset="0"/>
              <a:buChar char="•"/>
            </a:pPr>
            <a:endParaRPr lang="nb-NO" sz="2400" dirty="0" smtClean="0"/>
          </a:p>
          <a:p>
            <a:pPr marL="342900" indent="-342900">
              <a:buFont typeface="Arial" panose="020B0604020202020204" pitchFamily="34" charset="0"/>
              <a:buChar char="•"/>
            </a:pPr>
            <a:r>
              <a:rPr lang="nb-NO" sz="2400" dirty="0" smtClean="0"/>
              <a:t>Trygg kommunikasjon</a:t>
            </a:r>
          </a:p>
          <a:p>
            <a:pPr marL="342900" indent="-342900">
              <a:buFont typeface="Arial" panose="020B0604020202020204" pitchFamily="34" charset="0"/>
              <a:buChar char="•"/>
            </a:pPr>
            <a:endParaRPr lang="nb-NO" sz="2400" dirty="0"/>
          </a:p>
          <a:p>
            <a:pPr marL="342900" indent="-342900">
              <a:buFont typeface="Arial" panose="020B0604020202020204" pitchFamily="34" charset="0"/>
              <a:buChar char="•"/>
            </a:pPr>
            <a:r>
              <a:rPr lang="nb-NO" sz="2400" dirty="0" smtClean="0"/>
              <a:t>Ingen dobbelføring</a:t>
            </a:r>
          </a:p>
          <a:p>
            <a:endParaRPr lang="nb-NO" sz="2400" dirty="0" smtClean="0"/>
          </a:p>
          <a:p>
            <a:pPr marL="342900" indent="-342900">
              <a:buFont typeface="Arial" panose="020B0604020202020204" pitchFamily="34" charset="0"/>
              <a:buChar char="•"/>
            </a:pPr>
            <a:r>
              <a:rPr lang="nb-NO" sz="2400" dirty="0"/>
              <a:t>Løsningen må være </a:t>
            </a:r>
            <a:endParaRPr lang="nb-NO" sz="2400" dirty="0" smtClean="0"/>
          </a:p>
          <a:p>
            <a:r>
              <a:rPr lang="nb-NO" sz="2400" dirty="0" smtClean="0"/>
              <a:t>     uavhengig av </a:t>
            </a:r>
            <a:r>
              <a:rPr lang="nb-NO" sz="2400" dirty="0"/>
              <a:t>integrasjon </a:t>
            </a:r>
            <a:endParaRPr lang="nb-NO" sz="2400" dirty="0" smtClean="0"/>
          </a:p>
          <a:p>
            <a:r>
              <a:rPr lang="nb-NO" sz="2400" dirty="0"/>
              <a:t> </a:t>
            </a:r>
            <a:r>
              <a:rPr lang="nb-NO" sz="2400" dirty="0" smtClean="0"/>
              <a:t>    mot </a:t>
            </a:r>
            <a:r>
              <a:rPr lang="nb-NO" sz="2400" dirty="0"/>
              <a:t>EPJ eller ERP</a:t>
            </a:r>
          </a:p>
          <a:p>
            <a:pPr marL="457200" indent="-457200">
              <a:buFont typeface="Arial" panose="020B0604020202020204" pitchFamily="34" charset="0"/>
              <a:buChar char="•"/>
            </a:pPr>
            <a:endParaRPr lang="nb-NO" sz="2400" dirty="0"/>
          </a:p>
        </p:txBody>
      </p:sp>
    </p:spTree>
    <p:extLst>
      <p:ext uri="{BB962C8B-B14F-4D97-AF65-F5344CB8AC3E}">
        <p14:creationId xmlns:p14="http://schemas.microsoft.com/office/powerpoint/2010/main" val="5664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749"/>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749"/>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1500"/>
                                  </p:stCondLst>
                                  <p:childTnLst>
                                    <p:set>
                                      <p:cBhvr>
                                        <p:cTn id="25" dur="1" fill="hold">
                                          <p:stCondLst>
                                            <p:cond delay="999"/>
                                          </p:stCondLst>
                                        </p:cTn>
                                        <p:tgtEl>
                                          <p:spTgt spid="5"/>
                                        </p:tgtEl>
                                        <p:attrNameLst>
                                          <p:attrName>style.visibility</p:attrName>
                                        </p:attrNameLst>
                                      </p:cBhvr>
                                      <p:to>
                                        <p:strVal val="visible"/>
                                      </p:to>
                                    </p:set>
                                  </p:childTnLst>
                                </p:cTn>
                              </p:par>
                            </p:childTnLst>
                          </p:cTn>
                        </p:par>
                        <p:par>
                          <p:cTn id="26" fill="hold">
                            <p:stCondLst>
                              <p:cond delay="3250"/>
                            </p:stCondLst>
                            <p:childTnLst>
                              <p:par>
                                <p:cTn id="27" presetID="1" presetClass="entr" presetSubtype="0" fill="hold" nodeType="afterEffect">
                                  <p:stCondLst>
                                    <p:cond delay="0"/>
                                  </p:stCondLst>
                                  <p:childTnLst>
                                    <p:set>
                                      <p:cBhvr>
                                        <p:cTn id="28" dur="1" fill="hold">
                                          <p:stCondLst>
                                            <p:cond delay="249"/>
                                          </p:stCondLst>
                                        </p:cTn>
                                        <p:tgtEl>
                                          <p:spTgt spid="9"/>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0"/>
                                  </p:stCondLst>
                                  <p:childTnLst>
                                    <p:set>
                                      <p:cBhvr>
                                        <p:cTn id="31" dur="1" fill="hold">
                                          <p:stCondLst>
                                            <p:cond delay="249"/>
                                          </p:stCondLst>
                                        </p:cTn>
                                        <p:tgtEl>
                                          <p:spTgt spid="11"/>
                                        </p:tgtEl>
                                        <p:attrNameLst>
                                          <p:attrName>style.visibility</p:attrName>
                                        </p:attrNameLst>
                                      </p:cBhvr>
                                      <p:to>
                                        <p:strVal val="visible"/>
                                      </p:to>
                                    </p:set>
                                  </p:childTnLst>
                                </p:cTn>
                              </p:par>
                            </p:childTnLst>
                          </p:cTn>
                        </p:par>
                        <p:par>
                          <p:cTn id="32" fill="hold">
                            <p:stCondLst>
                              <p:cond delay="3750"/>
                            </p:stCondLst>
                            <p:childTnLst>
                              <p:par>
                                <p:cTn id="33" presetID="1" presetClass="entr" presetSubtype="0" fill="hold" nodeType="after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pPr>
              <a:lnSpc>
                <a:spcPct val="150000"/>
              </a:lnSpc>
            </a:pPr>
            <a:r>
              <a:rPr lang="nb-NO" sz="3200" dirty="0" smtClean="0"/>
              <a:t>Sette prosjektene i kontakt med hverandre   </a:t>
            </a:r>
            <a:r>
              <a:rPr lang="nb-NO" sz="3200" b="1" dirty="0" smtClean="0">
                <a:solidFill>
                  <a:schemeClr val="accent6">
                    <a:lumMod val="75000"/>
                  </a:schemeClr>
                </a:solidFill>
              </a:rPr>
              <a:t>√</a:t>
            </a:r>
          </a:p>
          <a:p>
            <a:pPr>
              <a:lnSpc>
                <a:spcPct val="150000"/>
              </a:lnSpc>
            </a:pPr>
            <a:r>
              <a:rPr lang="nb-NO" sz="3200" dirty="0" smtClean="0"/>
              <a:t>Workshop</a:t>
            </a:r>
          </a:p>
          <a:p>
            <a:pPr>
              <a:lnSpc>
                <a:spcPct val="150000"/>
              </a:lnSpc>
            </a:pPr>
            <a:r>
              <a:rPr lang="nb-NO" sz="3200" dirty="0" smtClean="0"/>
              <a:t>Lobbyvirksomhet</a:t>
            </a:r>
          </a:p>
        </p:txBody>
      </p:sp>
      <p:sp>
        <p:nvSpPr>
          <p:cNvPr id="3" name="Tittel 2"/>
          <p:cNvSpPr>
            <a:spLocks noGrp="1"/>
          </p:cNvSpPr>
          <p:nvPr>
            <p:ph type="title"/>
          </p:nvPr>
        </p:nvSpPr>
        <p:spPr>
          <a:xfrm>
            <a:off x="838200" y="365125"/>
            <a:ext cx="10515600" cy="1325563"/>
          </a:xfrm>
        </p:spPr>
        <p:txBody>
          <a:bodyPr/>
          <a:lstStyle/>
          <a:p>
            <a:r>
              <a:rPr lang="nb-NO" dirty="0" smtClean="0"/>
              <a:t>Veien videre</a:t>
            </a:r>
            <a:r>
              <a:rPr lang="nb-NO" dirty="0"/>
              <a:t/>
            </a:r>
            <a:br>
              <a:rPr lang="nb-NO" dirty="0"/>
            </a:br>
            <a:endParaRPr lang="nb-NO" dirty="0"/>
          </a:p>
        </p:txBody>
      </p:sp>
      <p:pic>
        <p:nvPicPr>
          <p:cNvPr id="4" name="Bilde 3"/>
          <p:cNvPicPr>
            <a:picLocks noChangeAspect="1"/>
          </p:cNvPicPr>
          <p:nvPr/>
        </p:nvPicPr>
        <p:blipFill>
          <a:blip r:embed="rId3"/>
          <a:stretch>
            <a:fillRect/>
          </a:stretch>
        </p:blipFill>
        <p:spPr>
          <a:xfrm>
            <a:off x="10335635" y="338859"/>
            <a:ext cx="1505555" cy="2699616"/>
          </a:xfrm>
          <a:prstGeom prst="rect">
            <a:avLst/>
          </a:prstGeom>
        </p:spPr>
      </p:pic>
      <p:pic>
        <p:nvPicPr>
          <p:cNvPr id="5" name="Bilde 4"/>
          <p:cNvPicPr>
            <a:picLocks noChangeAspect="1"/>
          </p:cNvPicPr>
          <p:nvPr/>
        </p:nvPicPr>
        <p:blipFill>
          <a:blip r:embed="rId4"/>
          <a:stretch>
            <a:fillRect/>
          </a:stretch>
        </p:blipFill>
        <p:spPr>
          <a:xfrm>
            <a:off x="10335635" y="3038475"/>
            <a:ext cx="1514475" cy="2447925"/>
          </a:xfrm>
          <a:prstGeom prst="rect">
            <a:avLst/>
          </a:prstGeom>
        </p:spPr>
      </p:pic>
      <p:pic>
        <p:nvPicPr>
          <p:cNvPr id="11" name="Bilde 10"/>
          <p:cNvPicPr>
            <a:picLocks noChangeAspect="1"/>
          </p:cNvPicPr>
          <p:nvPr/>
        </p:nvPicPr>
        <p:blipFill>
          <a:blip r:embed="rId5"/>
          <a:stretch>
            <a:fillRect/>
          </a:stretch>
        </p:blipFill>
        <p:spPr>
          <a:xfrm>
            <a:off x="10344555" y="5486400"/>
            <a:ext cx="1505555" cy="1259031"/>
          </a:xfrm>
          <a:prstGeom prst="rect">
            <a:avLst/>
          </a:prstGeom>
        </p:spPr>
      </p:pic>
    </p:spTree>
    <p:extLst>
      <p:ext uri="{BB962C8B-B14F-4D97-AF65-F5344CB8AC3E}">
        <p14:creationId xmlns:p14="http://schemas.microsoft.com/office/powerpoint/2010/main" val="3434424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nodeType="afterEffect">
                                  <p:stCondLst>
                                    <p:cond delay="1000"/>
                                  </p:stCondLst>
                                  <p:childTnLst>
                                    <p:set>
                                      <p:cBhvr>
                                        <p:cTn id="9" dur="1" fill="hold">
                                          <p:stCondLst>
                                            <p:cond delay="749"/>
                                          </p:stCondLst>
                                        </p:cTn>
                                        <p:tgtEl>
                                          <p:spTgt spid="2">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250"/>
                                  </p:stCondLst>
                                  <p:childTnLst>
                                    <p:set>
                                      <p:cBhvr>
                                        <p:cTn id="12" dur="1" fill="hold">
                                          <p:stCondLst>
                                            <p:cond delay="74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melde feil?</a:t>
            </a:r>
            <a:endParaRPr lang="nb-NO" dirty="0"/>
          </a:p>
        </p:txBody>
      </p:sp>
      <p:sp>
        <p:nvSpPr>
          <p:cNvPr id="3" name="Plassholder for innhold 2"/>
          <p:cNvSpPr>
            <a:spLocks noGrp="1"/>
          </p:cNvSpPr>
          <p:nvPr>
            <p:ph idx="1"/>
          </p:nvPr>
        </p:nvSpPr>
        <p:spPr>
          <a:xfrm>
            <a:off x="838200" y="1825625"/>
            <a:ext cx="4396273" cy="3660775"/>
          </a:xfrm>
        </p:spPr>
        <p:txBody>
          <a:bodyPr>
            <a:normAutofit lnSpcReduction="10000"/>
          </a:bodyPr>
          <a:lstStyle/>
          <a:p>
            <a:pPr marL="0" indent="0">
              <a:buNone/>
            </a:pPr>
            <a:r>
              <a:rPr lang="nb-NO" dirty="0" smtClean="0"/>
              <a:t>Ikke akutt:</a:t>
            </a:r>
          </a:p>
          <a:p>
            <a:pPr marL="514350" indent="-514350">
              <a:buAutoNum type="arabicPeriod"/>
            </a:pPr>
            <a:r>
              <a:rPr lang="nb-NO" dirty="0" smtClean="0"/>
              <a:t>Superbruker</a:t>
            </a:r>
          </a:p>
          <a:p>
            <a:pPr marL="514350" indent="-514350">
              <a:buAutoNum type="arabicPeriod"/>
            </a:pPr>
            <a:r>
              <a:rPr lang="nb-NO" dirty="0" smtClean="0"/>
              <a:t>Regional FvR</a:t>
            </a:r>
          </a:p>
          <a:p>
            <a:pPr marL="514350" indent="-514350">
              <a:buAutoNum type="arabicPeriod"/>
            </a:pPr>
            <a:r>
              <a:rPr lang="nb-NO" dirty="0" smtClean="0"/>
              <a:t>Nasjonal FvR /</a:t>
            </a:r>
            <a:r>
              <a:rPr lang="nb-NO" dirty="0" err="1" smtClean="0"/>
              <a:t>arb.gruppe</a:t>
            </a:r>
            <a:endParaRPr lang="nb-NO" dirty="0" smtClean="0"/>
          </a:p>
          <a:p>
            <a:pPr marL="514350" indent="-514350">
              <a:buAutoNum type="arabicPeriod"/>
            </a:pPr>
            <a:r>
              <a:rPr lang="nb-NO" dirty="0" smtClean="0"/>
              <a:t>NHN</a:t>
            </a:r>
          </a:p>
          <a:p>
            <a:pPr marL="457200" lvl="1" indent="0">
              <a:buNone/>
            </a:pPr>
            <a:r>
              <a:rPr lang="nb-NO" dirty="0" smtClean="0">
                <a:hlinkClick r:id="rId3"/>
              </a:rPr>
              <a:t>kundesenter@nhn.no</a:t>
            </a:r>
            <a:endParaRPr lang="nb-NO" dirty="0"/>
          </a:p>
          <a:p>
            <a:pPr marL="457200" lvl="1" indent="0">
              <a:buNone/>
            </a:pPr>
            <a:endParaRPr lang="nb-NO" dirty="0" smtClean="0"/>
          </a:p>
          <a:p>
            <a:pPr marL="0" indent="0">
              <a:buNone/>
            </a:pPr>
            <a:r>
              <a:rPr lang="nb-NO" dirty="0" smtClean="0"/>
              <a:t>Hvis kritisk: RING!</a:t>
            </a:r>
          </a:p>
          <a:p>
            <a:pPr marL="0" indent="0">
              <a:buNone/>
            </a:pPr>
            <a:endParaRPr lang="nb-NO" dirty="0" smtClean="0"/>
          </a:p>
        </p:txBody>
      </p:sp>
      <p:sp>
        <p:nvSpPr>
          <p:cNvPr id="4" name="Plassholder for innhold 2"/>
          <p:cNvSpPr txBox="1">
            <a:spLocks/>
          </p:cNvSpPr>
          <p:nvPr/>
        </p:nvSpPr>
        <p:spPr>
          <a:xfrm>
            <a:off x="6797749" y="1825625"/>
            <a:ext cx="4079033" cy="3362196"/>
          </a:xfrm>
          <a:prstGeom prst="rect">
            <a:avLst/>
          </a:prstGeom>
          <a:solidFill>
            <a:schemeClr val="accent2">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Slett cashehistorikk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Uansett nettleser?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Hjemmekontor?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Gjelder det alle?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Hvor er du? Hvilken modul?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Hva gjør du?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Skjermbilde</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Bildeforklaring formet som Pil ned 4"/>
          <p:cNvSpPr/>
          <p:nvPr/>
        </p:nvSpPr>
        <p:spPr>
          <a:xfrm>
            <a:off x="9643730" y="1146147"/>
            <a:ext cx="1233052" cy="83975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Feilsøking</a:t>
            </a: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78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7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839561"/>
          </a:xfrm>
        </p:spPr>
        <p:txBody>
          <a:bodyPr/>
          <a:lstStyle/>
          <a:p>
            <a:r>
              <a:rPr lang="nb-NO" dirty="0" smtClean="0"/>
              <a:t>medusaforvaltning.no</a:t>
            </a:r>
            <a:endParaRPr lang="nb-NO" dirty="0"/>
          </a:p>
        </p:txBody>
      </p:sp>
      <p:sp>
        <p:nvSpPr>
          <p:cNvPr id="3" name="Plassholder for innhold 2"/>
          <p:cNvSpPr>
            <a:spLocks noGrp="1"/>
          </p:cNvSpPr>
          <p:nvPr>
            <p:ph idx="1"/>
          </p:nvPr>
        </p:nvSpPr>
        <p:spPr>
          <a:xfrm>
            <a:off x="591458" y="2233221"/>
            <a:ext cx="3218895" cy="2252889"/>
          </a:xfrm>
        </p:spPr>
        <p:txBody>
          <a:bodyPr/>
          <a:lstStyle/>
          <a:p>
            <a:r>
              <a:rPr lang="nb-NO" dirty="0" smtClean="0"/>
              <a:t>Nyhetsbrev</a:t>
            </a:r>
          </a:p>
          <a:p>
            <a:r>
              <a:rPr lang="nb-NO" dirty="0" smtClean="0"/>
              <a:t>Veiledere</a:t>
            </a:r>
          </a:p>
          <a:p>
            <a:r>
              <a:rPr lang="nb-NO" dirty="0" err="1" smtClean="0"/>
              <a:t>Webinaropptak</a:t>
            </a:r>
            <a:endParaRPr lang="nb-NO" dirty="0" smtClean="0"/>
          </a:p>
          <a:p>
            <a:r>
              <a:rPr lang="nb-NO" dirty="0"/>
              <a:t>Brukerforum</a:t>
            </a:r>
          </a:p>
          <a:p>
            <a:endParaRPr lang="nb-NO" dirty="0"/>
          </a:p>
        </p:txBody>
      </p:sp>
      <p:pic>
        <p:nvPicPr>
          <p:cNvPr id="4" name="Bilde 3"/>
          <p:cNvPicPr>
            <a:picLocks noChangeAspect="1"/>
          </p:cNvPicPr>
          <p:nvPr/>
        </p:nvPicPr>
        <p:blipFill>
          <a:blip r:embed="rId3"/>
          <a:stretch>
            <a:fillRect/>
          </a:stretch>
        </p:blipFill>
        <p:spPr>
          <a:xfrm>
            <a:off x="3383191" y="1358282"/>
            <a:ext cx="7715379" cy="4002765"/>
          </a:xfrm>
          <a:prstGeom prst="rect">
            <a:avLst/>
          </a:prstGeom>
          <a:ln>
            <a:solidFill>
              <a:schemeClr val="accent1">
                <a:shade val="50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8588608" y="1784323"/>
            <a:ext cx="1520592" cy="2674408"/>
          </a:xfrm>
          <a:prstGeom prst="rect">
            <a:avLst/>
          </a:prstGeom>
        </p:spPr>
      </p:pic>
    </p:spTree>
    <p:extLst>
      <p:ext uri="{BB962C8B-B14F-4D97-AF65-F5344CB8AC3E}">
        <p14:creationId xmlns:p14="http://schemas.microsoft.com/office/powerpoint/2010/main" val="2015276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Oppsummert</a:t>
            </a:r>
            <a:r>
              <a:rPr lang="nb-NO" dirty="0"/>
              <a:t/>
            </a:r>
            <a:br>
              <a:rPr lang="nb-NO" dirty="0"/>
            </a:br>
            <a:endParaRPr lang="nb-NO" dirty="0"/>
          </a:p>
        </p:txBody>
      </p:sp>
      <p:sp>
        <p:nvSpPr>
          <p:cNvPr id="3" name="Plassholder for innhold 2"/>
          <p:cNvSpPr>
            <a:spLocks noGrp="1"/>
          </p:cNvSpPr>
          <p:nvPr>
            <p:ph idx="1"/>
          </p:nvPr>
        </p:nvSpPr>
        <p:spPr>
          <a:xfrm>
            <a:off x="834656" y="1165589"/>
            <a:ext cx="10515600" cy="3660775"/>
          </a:xfrm>
        </p:spPr>
        <p:txBody>
          <a:bodyPr>
            <a:normAutofit/>
          </a:bodyPr>
          <a:lstStyle/>
          <a:p>
            <a:pPr marL="0" indent="0">
              <a:buNone/>
            </a:pPr>
            <a:endParaRPr lang="nb-NO" sz="2400" dirty="0"/>
          </a:p>
          <a:p>
            <a:pPr>
              <a:lnSpc>
                <a:spcPct val="150000"/>
              </a:lnSpc>
            </a:pPr>
            <a:r>
              <a:rPr lang="nb-NO" sz="2400" dirty="0"/>
              <a:t>Det nasjonale prosjektet har ført </a:t>
            </a:r>
            <a:r>
              <a:rPr lang="nb-NO" sz="2400" dirty="0" smtClean="0"/>
              <a:t>til </a:t>
            </a:r>
            <a:r>
              <a:rPr lang="nb-NO" sz="2400" dirty="0"/>
              <a:t>felles utvikling og forståelse</a:t>
            </a:r>
          </a:p>
          <a:p>
            <a:pPr>
              <a:lnSpc>
                <a:spcPct val="150000"/>
              </a:lnSpc>
            </a:pPr>
            <a:r>
              <a:rPr lang="nb-NO" sz="2400" dirty="0"/>
              <a:t>BHM-nettverket er nyttig og fruktbart</a:t>
            </a:r>
          </a:p>
          <a:p>
            <a:pPr>
              <a:lnSpc>
                <a:spcPct val="150000"/>
              </a:lnSpc>
            </a:pPr>
            <a:r>
              <a:rPr lang="nb-NO" sz="2400" dirty="0" smtClean="0"/>
              <a:t>Medusa er i stadig utvikling </a:t>
            </a:r>
          </a:p>
          <a:p>
            <a:endParaRPr lang="nb-NO" sz="2400" dirty="0" smtClean="0"/>
          </a:p>
        </p:txBody>
      </p:sp>
      <p:pic>
        <p:nvPicPr>
          <p:cNvPr id="5" name="Bilde 4"/>
          <p:cNvPicPr>
            <a:picLocks noChangeAspect="1"/>
          </p:cNvPicPr>
          <p:nvPr/>
        </p:nvPicPr>
        <p:blipFill>
          <a:blip r:embed="rId3"/>
          <a:stretch>
            <a:fillRect/>
          </a:stretch>
        </p:blipFill>
        <p:spPr>
          <a:xfrm>
            <a:off x="8973669" y="3551392"/>
            <a:ext cx="2606829" cy="1910267"/>
          </a:xfrm>
          <a:prstGeom prst="rect">
            <a:avLst/>
          </a:prstGeom>
        </p:spPr>
      </p:pic>
      <p:sp>
        <p:nvSpPr>
          <p:cNvPr id="6" name="Tittel 1"/>
          <p:cNvSpPr txBox="1">
            <a:spLocks/>
          </p:cNvSpPr>
          <p:nvPr/>
        </p:nvSpPr>
        <p:spPr>
          <a:xfrm>
            <a:off x="1000189" y="4582914"/>
            <a:ext cx="3798566"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1" i="0" u="none" strike="noStrike" kern="1200" cap="none" spc="0" normalizeH="0" baseline="0" noProof="0" dirty="0" smtClean="0">
                <a:ln>
                  <a:noFill/>
                </a:ln>
                <a:solidFill>
                  <a:srgbClr val="004A93"/>
                </a:solidFill>
                <a:effectLst/>
                <a:uLnTx/>
                <a:uFillTx/>
                <a:latin typeface="Calibri" panose="020F0502020204030204"/>
                <a:ea typeface="+mj-ea"/>
                <a:cs typeface="+mj-cs"/>
              </a:rPr>
              <a:t>Takk for meg!</a:t>
            </a:r>
            <a:endParaRPr kumimoji="0" lang="nb-NO" sz="4400" b="1" i="0" u="none" strike="noStrike" kern="1200" cap="none" spc="0" normalizeH="0" baseline="0" noProof="0" dirty="0">
              <a:ln>
                <a:noFill/>
              </a:ln>
              <a:solidFill>
                <a:srgbClr val="004A93"/>
              </a:solidFill>
              <a:effectLst/>
              <a:uLnTx/>
              <a:uFillTx/>
              <a:latin typeface="Calibri" panose="020F0502020204030204"/>
              <a:ea typeface="+mj-ea"/>
              <a:cs typeface="+mj-cs"/>
            </a:endParaRPr>
          </a:p>
        </p:txBody>
      </p:sp>
      <p:sp>
        <p:nvSpPr>
          <p:cNvPr id="4" name="TekstSylinder 3"/>
          <p:cNvSpPr txBox="1"/>
          <p:nvPr/>
        </p:nvSpPr>
        <p:spPr>
          <a:xfrm>
            <a:off x="8634366" y="6134985"/>
            <a:ext cx="5039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4"/>
              </a:rPr>
              <a:t>bhm@medusaforvaltning.no</a:t>
            </a: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post@medusaforvaltning.no</a:t>
            </a: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Sylinder 6"/>
          <p:cNvSpPr txBox="1"/>
          <p:nvPr/>
        </p:nvSpPr>
        <p:spPr>
          <a:xfrm>
            <a:off x="10660676" y="5461659"/>
            <a:ext cx="183964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err="1" smtClean="0">
                <a:ln>
                  <a:noFill/>
                </a:ln>
                <a:solidFill>
                  <a:prstClr val="white">
                    <a:lumMod val="50000"/>
                  </a:prstClr>
                </a:solidFill>
                <a:effectLst/>
                <a:uLnTx/>
                <a:uFillTx/>
                <a:latin typeface="Calibri" panose="020F0502020204030204"/>
                <a:ea typeface="+mn-ea"/>
                <a:cs typeface="+mn-cs"/>
              </a:rPr>
              <a:t>Getty</a:t>
            </a:r>
            <a:r>
              <a:rPr kumimoji="0" lang="nb-NO" sz="11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 images</a:t>
            </a:r>
            <a:endParaRPr kumimoji="0" lang="nb-NO"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511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endParaRPr lang="nb-NO"/>
          </a:p>
        </p:txBody>
      </p:sp>
      <p:pic>
        <p:nvPicPr>
          <p:cNvPr id="4" name="Bilde 3"/>
          <p:cNvPicPr>
            <a:picLocks noChangeAspect="1"/>
          </p:cNvPicPr>
          <p:nvPr/>
        </p:nvPicPr>
        <p:blipFill rotWithShape="1">
          <a:blip r:embed="rId2"/>
          <a:srcRect l="278" t="13660" r="32362" b="28823"/>
          <a:stretch/>
        </p:blipFill>
        <p:spPr>
          <a:xfrm>
            <a:off x="2129515" y="2061750"/>
            <a:ext cx="6653258" cy="3017973"/>
          </a:xfrm>
          <a:prstGeom prst="rect">
            <a:avLst/>
          </a:prstGeom>
          <a:effectLst>
            <a:outerShdw blurRad="50800" dist="38100" dir="2700000" algn="tl" rotWithShape="0">
              <a:prstClr val="black">
                <a:alpha val="40000"/>
              </a:prstClr>
            </a:outerShdw>
          </a:effectLst>
        </p:spPr>
      </p:pic>
      <p:sp>
        <p:nvSpPr>
          <p:cNvPr id="5" name="Pil ned 4"/>
          <p:cNvSpPr/>
          <p:nvPr/>
        </p:nvSpPr>
        <p:spPr>
          <a:xfrm>
            <a:off x="5300127" y="1741254"/>
            <a:ext cx="484632" cy="64099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vrundet rektangel 5"/>
          <p:cNvSpPr/>
          <p:nvPr/>
        </p:nvSpPr>
        <p:spPr>
          <a:xfrm>
            <a:off x="10157011" y="107326"/>
            <a:ext cx="1945341" cy="58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smtClean="0">
                <a:ln>
                  <a:noFill/>
                </a:ln>
                <a:solidFill>
                  <a:prstClr val="white"/>
                </a:solidFill>
                <a:effectLst/>
                <a:uLnTx/>
                <a:uFillTx/>
                <a:latin typeface="Calibri" panose="020F0502020204030204"/>
                <a:ea typeface="+mn-ea"/>
                <a:cs typeface="+mn-cs"/>
              </a:rPr>
              <a:t>Nasjonal database</a:t>
            </a: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tel 1"/>
          <p:cNvSpPr txBox="1">
            <a:spLocks/>
          </p:cNvSpPr>
          <p:nvPr/>
        </p:nvSpPr>
        <p:spPr>
          <a:xfrm>
            <a:off x="402540" y="391915"/>
            <a:ext cx="10515600" cy="7669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r>
              <a:rPr lang="nb-NO" dirty="0" smtClean="0"/>
              <a:t>Fellesdatabase åpnet i 2021</a:t>
            </a:r>
            <a:endParaRPr lang="nb-NO" dirty="0"/>
          </a:p>
        </p:txBody>
      </p:sp>
    </p:spTree>
    <p:extLst>
      <p:ext uri="{BB962C8B-B14F-4D97-AF65-F5344CB8AC3E}">
        <p14:creationId xmlns:p14="http://schemas.microsoft.com/office/powerpoint/2010/main" val="925173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vrundet rektangel 25"/>
          <p:cNvSpPr/>
          <p:nvPr/>
        </p:nvSpPr>
        <p:spPr>
          <a:xfrm>
            <a:off x="10157011" y="107326"/>
            <a:ext cx="1945341" cy="58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Nasjonal database</a:t>
            </a:r>
            <a:endParaRPr lang="nb-NO" dirty="0"/>
          </a:p>
        </p:txBody>
      </p:sp>
      <p:sp>
        <p:nvSpPr>
          <p:cNvPr id="42" name="Plassholder for innhold 2"/>
          <p:cNvSpPr>
            <a:spLocks noGrp="1"/>
          </p:cNvSpPr>
          <p:nvPr>
            <p:ph idx="1"/>
          </p:nvPr>
        </p:nvSpPr>
        <p:spPr>
          <a:xfrm>
            <a:off x="227058" y="1028061"/>
            <a:ext cx="4238211" cy="4709350"/>
          </a:xfrm>
          <a:solidFill>
            <a:schemeClr val="accent3">
              <a:lumMod val="20000"/>
              <a:lumOff val="80000"/>
            </a:schemeClr>
          </a:solidFill>
          <a:effectLst>
            <a:outerShdw blurRad="50800" dist="38100" dir="2700000" algn="tl" rotWithShape="0">
              <a:prstClr val="black">
                <a:alpha val="40000"/>
              </a:prstClr>
            </a:outerShdw>
          </a:effectLst>
        </p:spPr>
        <p:txBody>
          <a:bodyPr>
            <a:normAutofit/>
          </a:bodyPr>
          <a:lstStyle/>
          <a:p>
            <a:pPr marL="0" indent="0">
              <a:buNone/>
            </a:pPr>
            <a:r>
              <a:rPr lang="nb-NO" sz="2000" dirty="0" smtClean="0"/>
              <a:t>Hovedgevinster</a:t>
            </a:r>
          </a:p>
          <a:p>
            <a:pPr marL="0" indent="0">
              <a:buNone/>
            </a:pPr>
            <a:endParaRPr lang="nb-NO" sz="1200" dirty="0" smtClean="0"/>
          </a:p>
          <a:p>
            <a:r>
              <a:rPr lang="nb-NO" sz="1800" dirty="0"/>
              <a:t>Tilgang til servicehistorikk, søke på feil og løsninger</a:t>
            </a:r>
          </a:p>
          <a:p>
            <a:r>
              <a:rPr lang="nb-NO" sz="1800" dirty="0"/>
              <a:t>Optimalisere PV-planer, intervall og innhold</a:t>
            </a:r>
          </a:p>
          <a:p>
            <a:r>
              <a:rPr lang="nb-NO" sz="1800" dirty="0" smtClean="0"/>
              <a:t>Sammenlikne ressursbruk </a:t>
            </a:r>
            <a:r>
              <a:rPr lang="nb-NO" sz="1800" dirty="0"/>
              <a:t>på drift og vedlikehold</a:t>
            </a:r>
          </a:p>
          <a:p>
            <a:r>
              <a:rPr lang="nb-NO" sz="1800" dirty="0" smtClean="0"/>
              <a:t>Sammenlikne </a:t>
            </a:r>
            <a:r>
              <a:rPr lang="nb-NO" sz="1800" dirty="0"/>
              <a:t>risikovurdering på samme type utstyr </a:t>
            </a:r>
          </a:p>
          <a:p>
            <a:r>
              <a:rPr lang="nb-NO" sz="1800" dirty="0" smtClean="0"/>
              <a:t>Levetid </a:t>
            </a:r>
            <a:r>
              <a:rPr lang="nb-NO" sz="1800" dirty="0"/>
              <a:t>på utstyr, kassasjonsårsak</a:t>
            </a:r>
          </a:p>
          <a:p>
            <a:r>
              <a:rPr lang="nb-NO" sz="1800" dirty="0"/>
              <a:t>U</a:t>
            </a:r>
            <a:r>
              <a:rPr lang="nb-NO" sz="1800" dirty="0" smtClean="0"/>
              <a:t>tstyrsoversikt i beredskapssammenheng</a:t>
            </a:r>
          </a:p>
          <a:p>
            <a:r>
              <a:rPr lang="nb-NO" sz="1800" dirty="0" smtClean="0"/>
              <a:t>Økt datakvalitet</a:t>
            </a:r>
          </a:p>
        </p:txBody>
      </p:sp>
      <p:pic>
        <p:nvPicPr>
          <p:cNvPr id="1026" name="Picture 2" descr="C:\Users\thherl\Pictures\Norgeskart%20helseregioner_Merete%20Berg%20Tor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646" y="302884"/>
            <a:ext cx="4145520" cy="552736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a:blip r:embed="rId3"/>
          <a:stretch>
            <a:fillRect/>
          </a:stretch>
        </p:blipFill>
        <p:spPr>
          <a:xfrm>
            <a:off x="4770005" y="1575655"/>
            <a:ext cx="2651990" cy="3706689"/>
          </a:xfrm>
          <a:prstGeom prst="rect">
            <a:avLst/>
          </a:prstGeom>
        </p:spPr>
      </p:pic>
      <p:grpSp>
        <p:nvGrpSpPr>
          <p:cNvPr id="5" name="Group 4"/>
          <p:cNvGrpSpPr/>
          <p:nvPr/>
        </p:nvGrpSpPr>
        <p:grpSpPr>
          <a:xfrm>
            <a:off x="7731820" y="398662"/>
            <a:ext cx="4041405" cy="5327213"/>
            <a:chOff x="7731820" y="398662"/>
            <a:chExt cx="4041405" cy="5327213"/>
          </a:xfrm>
        </p:grpSpPr>
        <p:sp>
          <p:nvSpPr>
            <p:cNvPr id="39" name="TekstSylinder 38"/>
            <p:cNvSpPr txBox="1"/>
            <p:nvPr/>
          </p:nvSpPr>
          <p:spPr>
            <a:xfrm>
              <a:off x="8139458" y="1480917"/>
              <a:ext cx="561051" cy="348157"/>
            </a:xfrm>
            <a:prstGeom prst="rect">
              <a:avLst/>
            </a:prstGeom>
            <a:noFill/>
          </p:spPr>
          <p:txBody>
            <a:bodyPr wrap="none" rtlCol="0">
              <a:spAutoFit/>
            </a:bodyPr>
            <a:lstStyle/>
            <a:p>
              <a:r>
                <a:rPr lang="nb-NO" sz="1400" dirty="0" smtClean="0"/>
                <a:t>Filter</a:t>
              </a:r>
              <a:endParaRPr lang="nb-NO" sz="1400" dirty="0"/>
            </a:p>
          </p:txBody>
        </p:sp>
        <p:sp>
          <p:nvSpPr>
            <p:cNvPr id="27" name="Rektangel 26"/>
            <p:cNvSpPr/>
            <p:nvPr/>
          </p:nvSpPr>
          <p:spPr>
            <a:xfrm>
              <a:off x="7965166" y="398662"/>
              <a:ext cx="3808059" cy="5327213"/>
            </a:xfrm>
            <a:prstGeom prst="rect">
              <a:avLst/>
            </a:prstGeom>
            <a:solidFill>
              <a:schemeClr val="accent1">
                <a:lumMod val="20000"/>
                <a:lumOff val="8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Pil venstre 27"/>
            <p:cNvSpPr/>
            <p:nvPr/>
          </p:nvSpPr>
          <p:spPr>
            <a:xfrm>
              <a:off x="8160386" y="2056619"/>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Pil venstre 28"/>
            <p:cNvSpPr/>
            <p:nvPr/>
          </p:nvSpPr>
          <p:spPr>
            <a:xfrm>
              <a:off x="8160386" y="2712455"/>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Pil venstre 29"/>
            <p:cNvSpPr/>
            <p:nvPr/>
          </p:nvSpPr>
          <p:spPr>
            <a:xfrm>
              <a:off x="8160386" y="3436464"/>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il venstre 30"/>
            <p:cNvSpPr/>
            <p:nvPr/>
          </p:nvSpPr>
          <p:spPr>
            <a:xfrm>
              <a:off x="8160386" y="4160568"/>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Pil venstre 31"/>
            <p:cNvSpPr/>
            <p:nvPr/>
          </p:nvSpPr>
          <p:spPr>
            <a:xfrm>
              <a:off x="8165943" y="4873180"/>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Data 6"/>
            <p:cNvSpPr/>
            <p:nvPr/>
          </p:nvSpPr>
          <p:spPr>
            <a:xfrm rot="10800000">
              <a:off x="8156298" y="1748840"/>
              <a:ext cx="456417" cy="3753149"/>
            </a:xfrm>
            <a:prstGeom prst="flowChartInputOutput">
              <a:avLst/>
            </a:prstGeom>
            <a:pattFill prst="dashHorz">
              <a:fgClr>
                <a:srgbClr val="F9ADA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Magnetplate 33"/>
            <p:cNvSpPr/>
            <p:nvPr/>
          </p:nvSpPr>
          <p:spPr>
            <a:xfrm>
              <a:off x="8766594" y="1857428"/>
              <a:ext cx="385712" cy="645211"/>
            </a:xfrm>
            <a:prstGeom prst="flowChartMagneticDisk">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smtClean="0"/>
                <a:t>HF</a:t>
              </a:r>
              <a:endParaRPr lang="nb-NO" dirty="0" smtClean="0"/>
            </a:p>
          </p:txBody>
        </p:sp>
        <p:sp>
          <p:nvSpPr>
            <p:cNvPr id="35" name="Magnetplate 34"/>
            <p:cNvSpPr/>
            <p:nvPr/>
          </p:nvSpPr>
          <p:spPr>
            <a:xfrm>
              <a:off x="8768863" y="2575844"/>
              <a:ext cx="385712" cy="645211"/>
            </a:xfrm>
            <a:prstGeom prst="flowChartMagneticDisk">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smtClean="0"/>
                <a:t>HF</a:t>
              </a:r>
              <a:endParaRPr lang="nb-NO" dirty="0" smtClean="0"/>
            </a:p>
          </p:txBody>
        </p:sp>
        <p:sp>
          <p:nvSpPr>
            <p:cNvPr id="36" name="Magnetplate 35"/>
            <p:cNvSpPr/>
            <p:nvPr/>
          </p:nvSpPr>
          <p:spPr>
            <a:xfrm>
              <a:off x="8773360" y="3302811"/>
              <a:ext cx="385712" cy="645211"/>
            </a:xfrm>
            <a:prstGeom prst="flowChartMagneticDisk">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smtClean="0"/>
                <a:t>HF</a:t>
              </a:r>
              <a:endParaRPr lang="nb-NO" dirty="0" smtClean="0"/>
            </a:p>
          </p:txBody>
        </p:sp>
        <p:sp>
          <p:nvSpPr>
            <p:cNvPr id="37" name="Magnetplate 36"/>
            <p:cNvSpPr/>
            <p:nvPr/>
          </p:nvSpPr>
          <p:spPr>
            <a:xfrm>
              <a:off x="8773360" y="4026184"/>
              <a:ext cx="385712" cy="645211"/>
            </a:xfrm>
            <a:prstGeom prst="flowChartMagneticDisk">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smtClean="0"/>
                <a:t>HF</a:t>
              </a:r>
              <a:endParaRPr lang="nb-NO" dirty="0" smtClean="0"/>
            </a:p>
          </p:txBody>
        </p:sp>
        <p:sp>
          <p:nvSpPr>
            <p:cNvPr id="38" name="Magnetplate 37"/>
            <p:cNvSpPr/>
            <p:nvPr/>
          </p:nvSpPr>
          <p:spPr>
            <a:xfrm>
              <a:off x="8773360" y="4739525"/>
              <a:ext cx="385712" cy="645211"/>
            </a:xfrm>
            <a:prstGeom prst="flowChartMagneticDisk">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smtClean="0"/>
                <a:t>HF</a:t>
              </a:r>
              <a:endParaRPr lang="nb-NO" dirty="0" smtClean="0"/>
            </a:p>
          </p:txBody>
        </p:sp>
        <p:sp>
          <p:nvSpPr>
            <p:cNvPr id="22" name="Pil venstre 21"/>
            <p:cNvSpPr/>
            <p:nvPr/>
          </p:nvSpPr>
          <p:spPr>
            <a:xfrm>
              <a:off x="7731820" y="2056619"/>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il venstre 22"/>
            <p:cNvSpPr/>
            <p:nvPr/>
          </p:nvSpPr>
          <p:spPr>
            <a:xfrm>
              <a:off x="7731820" y="2712455"/>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Pil venstre 23"/>
            <p:cNvSpPr/>
            <p:nvPr/>
          </p:nvSpPr>
          <p:spPr>
            <a:xfrm>
              <a:off x="7731820" y="3436464"/>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Pil venstre 24"/>
            <p:cNvSpPr/>
            <p:nvPr/>
          </p:nvSpPr>
          <p:spPr>
            <a:xfrm>
              <a:off x="7731820" y="4160568"/>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Pil venstre 42"/>
            <p:cNvSpPr/>
            <p:nvPr/>
          </p:nvSpPr>
          <p:spPr>
            <a:xfrm>
              <a:off x="7737377" y="4873180"/>
              <a:ext cx="608477" cy="37790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ktangel 39"/>
            <p:cNvSpPr/>
            <p:nvPr/>
          </p:nvSpPr>
          <p:spPr>
            <a:xfrm>
              <a:off x="9461948" y="947144"/>
              <a:ext cx="2308573" cy="4616648"/>
            </a:xfrm>
            <a:prstGeom prst="rect">
              <a:avLst/>
            </a:prstGeom>
          </p:spPr>
          <p:txBody>
            <a:bodyPr wrap="square">
              <a:spAutoFit/>
            </a:bodyPr>
            <a:lstStyle/>
            <a:p>
              <a:r>
                <a:rPr lang="nb-NO" sz="1400" b="1" dirty="0" smtClean="0">
                  <a:solidFill>
                    <a:srgbClr val="FF0000"/>
                  </a:solidFill>
                </a:rPr>
                <a:t>Deles IKKE: </a:t>
              </a:r>
            </a:p>
            <a:p>
              <a:pPr marL="285750" indent="-285750">
                <a:buFont typeface="Arial" panose="020B0604020202020204" pitchFamily="34" charset="0"/>
                <a:buChar char="•"/>
              </a:pPr>
              <a:r>
                <a:rPr lang="nb-NO" sz="1400" dirty="0" smtClean="0"/>
                <a:t>Pasientinformasjon</a:t>
              </a:r>
            </a:p>
            <a:p>
              <a:pPr marL="285750" indent="-285750">
                <a:buFont typeface="Arial" panose="020B0604020202020204" pitchFamily="34" charset="0"/>
                <a:buChar char="•"/>
              </a:pPr>
              <a:r>
                <a:rPr lang="nb-NO" sz="1400" dirty="0" smtClean="0"/>
                <a:t>Enhver sensitiv </a:t>
              </a:r>
              <a:r>
                <a:rPr lang="nb-NO" sz="1400" dirty="0"/>
                <a:t>informasjon, priser, </a:t>
              </a:r>
              <a:r>
                <a:rPr lang="nb-NO" sz="1400" dirty="0" smtClean="0"/>
                <a:t>kostnader </a:t>
              </a:r>
              <a:r>
                <a:rPr lang="nb-NO" sz="1400" dirty="0"/>
                <a:t>og </a:t>
              </a:r>
              <a:r>
                <a:rPr lang="nb-NO" sz="1400" dirty="0" smtClean="0"/>
                <a:t>signaturer</a:t>
              </a:r>
            </a:p>
            <a:p>
              <a:endParaRPr lang="nb-NO" sz="1400" dirty="0"/>
            </a:p>
            <a:p>
              <a:r>
                <a:rPr lang="nb-NO" sz="1400" b="1" dirty="0" smtClean="0">
                  <a:solidFill>
                    <a:srgbClr val="00B050"/>
                  </a:solidFill>
                </a:rPr>
                <a:t>Deles:</a:t>
              </a:r>
            </a:p>
            <a:p>
              <a:pPr marL="285750" indent="-285750">
                <a:buFont typeface="Arial" panose="020B0604020202020204" pitchFamily="34" charset="0"/>
                <a:buChar char="•"/>
              </a:pPr>
              <a:r>
                <a:rPr lang="nb-NO" sz="1400" dirty="0" smtClean="0"/>
                <a:t>Utstyr med NKKN-kode</a:t>
              </a:r>
            </a:p>
            <a:p>
              <a:pPr marL="285750" indent="-285750">
                <a:buFont typeface="Arial" panose="020B0604020202020204" pitchFamily="34" charset="0"/>
                <a:buChar char="•"/>
              </a:pPr>
              <a:r>
                <a:rPr lang="nb-NO" sz="1400" dirty="0" smtClean="0"/>
                <a:t>Arbeidsordre-historikk</a:t>
              </a:r>
            </a:p>
            <a:p>
              <a:pPr marL="285750" indent="-285750">
                <a:buFont typeface="Arial" panose="020B0604020202020204" pitchFamily="34" charset="0"/>
                <a:buChar char="•"/>
              </a:pPr>
              <a:r>
                <a:rPr lang="nb-NO" sz="1400" dirty="0" smtClean="0"/>
                <a:t>PV / planlagt vedlikehold</a:t>
              </a:r>
            </a:p>
            <a:p>
              <a:pPr marL="285750" indent="-285750">
                <a:buFont typeface="Arial" panose="020B0604020202020204" pitchFamily="34" charset="0"/>
                <a:buChar char="•"/>
              </a:pPr>
              <a:r>
                <a:rPr lang="nb-NO" sz="1400" dirty="0" smtClean="0"/>
                <a:t>Eksterne avtaler</a:t>
              </a:r>
            </a:p>
            <a:p>
              <a:pPr marL="285750" indent="-285750">
                <a:buFont typeface="Arial" panose="020B0604020202020204" pitchFamily="34" charset="0"/>
                <a:buChar char="•"/>
              </a:pPr>
              <a:r>
                <a:rPr lang="nb-NO" sz="1400" dirty="0" smtClean="0"/>
                <a:t>Varer / reservedeler</a:t>
              </a:r>
            </a:p>
            <a:p>
              <a:pPr marL="285750" indent="-285750">
                <a:buFont typeface="Arial" panose="020B0604020202020204" pitchFamily="34" charset="0"/>
                <a:buChar char="•"/>
              </a:pPr>
              <a:r>
                <a:rPr lang="nb-NO" sz="1400" dirty="0" smtClean="0"/>
                <a:t>Enkelte dokumenttyper</a:t>
              </a:r>
            </a:p>
            <a:p>
              <a:endParaRPr lang="nb-NO" sz="1400" dirty="0" smtClean="0"/>
            </a:p>
            <a:p>
              <a:r>
                <a:rPr lang="nb-NO" sz="1400" b="1" dirty="0" smtClean="0">
                  <a:solidFill>
                    <a:srgbClr val="004A92"/>
                  </a:solidFill>
                </a:rPr>
                <a:t>Hvem har tilgang?</a:t>
              </a:r>
              <a:endParaRPr lang="nb-NO" sz="1400" b="1" dirty="0">
                <a:solidFill>
                  <a:srgbClr val="004A92"/>
                </a:solidFill>
              </a:endParaRPr>
            </a:p>
            <a:p>
              <a:pPr marL="285750" indent="-285750">
                <a:buFont typeface="Arial" panose="020B0604020202020204" pitchFamily="34" charset="0"/>
                <a:buChar char="•"/>
              </a:pPr>
              <a:r>
                <a:rPr lang="nb-NO" sz="1400" dirty="0" smtClean="0"/>
                <a:t>Alle med brukertilgang i lokal Medusa</a:t>
              </a:r>
              <a:endParaRPr lang="nb-NO" sz="1400" dirty="0"/>
            </a:p>
            <a:p>
              <a:pPr marL="285750" indent="-285750">
                <a:buFont typeface="Arial" panose="020B0604020202020204" pitchFamily="34" charset="0"/>
                <a:buChar char="•"/>
              </a:pPr>
              <a:r>
                <a:rPr lang="nb-NO" sz="1400" dirty="0" err="1" smtClean="0"/>
                <a:t>Kundeweb</a:t>
              </a:r>
              <a:r>
                <a:rPr lang="nb-NO" sz="1400" dirty="0" smtClean="0"/>
                <a:t>-brukere har IKKE tilgang</a:t>
              </a:r>
            </a:p>
            <a:p>
              <a:pPr marL="285750" indent="-285750">
                <a:buFont typeface="Arial" panose="020B0604020202020204" pitchFamily="34" charset="0"/>
                <a:buChar char="•"/>
              </a:pPr>
              <a:r>
                <a:rPr lang="nb-NO" sz="1400" dirty="0" smtClean="0"/>
                <a:t>Kun LES</a:t>
              </a:r>
              <a:endParaRPr lang="nb-NO" sz="1400" dirty="0"/>
            </a:p>
            <a:p>
              <a:endParaRPr lang="nb-NO" sz="1400" dirty="0" smtClean="0"/>
            </a:p>
          </p:txBody>
        </p:sp>
        <p:sp>
          <p:nvSpPr>
            <p:cNvPr id="41" name="TekstSylinder 40"/>
            <p:cNvSpPr txBox="1"/>
            <p:nvPr/>
          </p:nvSpPr>
          <p:spPr>
            <a:xfrm>
              <a:off x="7993162" y="417780"/>
              <a:ext cx="3321037" cy="400110"/>
            </a:xfrm>
            <a:prstGeom prst="rect">
              <a:avLst/>
            </a:prstGeom>
            <a:noFill/>
          </p:spPr>
          <p:txBody>
            <a:bodyPr wrap="none" rtlCol="0">
              <a:spAutoFit/>
            </a:bodyPr>
            <a:lstStyle/>
            <a:p>
              <a:r>
                <a:rPr lang="nb-NO" sz="2000" dirty="0" smtClean="0"/>
                <a:t>God kontroll på hva som deles</a:t>
              </a:r>
              <a:endParaRPr lang="nb-NO" sz="2000" dirty="0"/>
            </a:p>
          </p:txBody>
        </p:sp>
      </p:grpSp>
      <p:sp>
        <p:nvSpPr>
          <p:cNvPr id="44" name="Tittel 1"/>
          <p:cNvSpPr txBox="1">
            <a:spLocks/>
          </p:cNvSpPr>
          <p:nvPr/>
        </p:nvSpPr>
        <p:spPr>
          <a:xfrm>
            <a:off x="227058" y="312092"/>
            <a:ext cx="10515600" cy="769172"/>
          </a:xfrm>
          <a:prstGeom prst="rect">
            <a:avLst/>
          </a:prstGeom>
        </p:spPr>
        <p:txBody>
          <a:bodyPr vert="horz" lIns="91440" tIns="45720" rIns="91440" bIns="45720" rtlCol="0" anchor="t">
            <a:normAutofit fontScale="67500" lnSpcReduction="20000"/>
          </a:bodyPr>
          <a:lst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a:lstStyle>
          <a:p>
            <a:r>
              <a:rPr lang="nb-NO" dirty="0" smtClean="0"/>
              <a:t>Tilgjengelig fra søkebildet i egen Medusa</a:t>
            </a:r>
            <a:br>
              <a:rPr lang="nb-NO" dirty="0" smtClean="0"/>
            </a:br>
            <a:endParaRPr lang="nb-NO" dirty="0"/>
          </a:p>
        </p:txBody>
      </p:sp>
    </p:spTree>
    <p:extLst>
      <p:ext uri="{BB962C8B-B14F-4D97-AF65-F5344CB8AC3E}">
        <p14:creationId xmlns:p14="http://schemas.microsoft.com/office/powerpoint/2010/main" val="126824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66192"/>
            <a:ext cx="10515600" cy="814195"/>
          </a:xfrm>
        </p:spPr>
        <p:txBody>
          <a:bodyPr>
            <a:normAutofit/>
          </a:bodyPr>
          <a:lstStyle/>
          <a:p>
            <a:r>
              <a:rPr lang="nb-NO" dirty="0" smtClean="0"/>
              <a:t>Eksempel 1: Feilkode på utstyr</a:t>
            </a:r>
            <a:endParaRPr lang="nb-NO" dirty="0"/>
          </a:p>
        </p:txBody>
      </p:sp>
      <p:sp>
        <p:nvSpPr>
          <p:cNvPr id="3" name="Plassholder for innhold 2"/>
          <p:cNvSpPr>
            <a:spLocks noGrp="1"/>
          </p:cNvSpPr>
          <p:nvPr>
            <p:ph idx="1"/>
          </p:nvPr>
        </p:nvSpPr>
        <p:spPr>
          <a:xfrm>
            <a:off x="128187" y="921521"/>
            <a:ext cx="11131609" cy="531264"/>
          </a:xfrm>
        </p:spPr>
        <p:txBody>
          <a:bodyPr/>
          <a:lstStyle/>
          <a:p>
            <a:pPr marL="0" indent="0">
              <a:buNone/>
            </a:pPr>
            <a:r>
              <a:rPr lang="nb-NO" dirty="0" smtClean="0"/>
              <a:t>Søk på </a:t>
            </a:r>
            <a:r>
              <a:rPr lang="nb-NO" dirty="0"/>
              <a:t>en konkret </a:t>
            </a:r>
            <a:r>
              <a:rPr lang="nb-NO" dirty="0" smtClean="0"/>
              <a:t>feilkode «374» </a:t>
            </a:r>
            <a:r>
              <a:rPr lang="nb-NO" dirty="0"/>
              <a:t>på en </a:t>
            </a:r>
            <a:r>
              <a:rPr lang="nb-NO" dirty="0" smtClean="0"/>
              <a:t>Neoventa </a:t>
            </a:r>
            <a:r>
              <a:rPr lang="nb-NO" dirty="0" err="1" smtClean="0"/>
              <a:t>kardiotokograf</a:t>
            </a:r>
            <a:r>
              <a:rPr lang="nb-NO" dirty="0" smtClean="0"/>
              <a:t> </a:t>
            </a:r>
            <a:r>
              <a:rPr lang="nb-NO" dirty="0"/>
              <a:t>CTG</a:t>
            </a:r>
          </a:p>
        </p:txBody>
      </p:sp>
      <p:sp>
        <p:nvSpPr>
          <p:cNvPr id="5" name="Avrundet rektangel 4"/>
          <p:cNvSpPr/>
          <p:nvPr/>
        </p:nvSpPr>
        <p:spPr>
          <a:xfrm>
            <a:off x="10157011" y="107326"/>
            <a:ext cx="1945341" cy="58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Nasjonal database</a:t>
            </a:r>
            <a:endParaRPr lang="nb-NO" dirty="0"/>
          </a:p>
        </p:txBody>
      </p:sp>
      <p:pic>
        <p:nvPicPr>
          <p:cNvPr id="6" name="Bilde 5"/>
          <p:cNvPicPr>
            <a:picLocks noChangeAspect="1"/>
          </p:cNvPicPr>
          <p:nvPr/>
        </p:nvPicPr>
        <p:blipFill>
          <a:blip r:embed="rId2"/>
          <a:stretch>
            <a:fillRect/>
          </a:stretch>
        </p:blipFill>
        <p:spPr>
          <a:xfrm>
            <a:off x="0" y="1852553"/>
            <a:ext cx="12158641" cy="4080928"/>
          </a:xfrm>
          <a:prstGeom prst="rect">
            <a:avLst/>
          </a:prstGeom>
        </p:spPr>
      </p:pic>
      <p:sp>
        <p:nvSpPr>
          <p:cNvPr id="7" name="Rektangel 6"/>
          <p:cNvSpPr/>
          <p:nvPr/>
        </p:nvSpPr>
        <p:spPr>
          <a:xfrm>
            <a:off x="1133743" y="1452785"/>
            <a:ext cx="8070078" cy="369332"/>
          </a:xfrm>
          <a:prstGeom prst="rect">
            <a:avLst/>
          </a:prstGeom>
        </p:spPr>
        <p:txBody>
          <a:bodyPr wrap="square">
            <a:spAutoFit/>
          </a:bodyPr>
          <a:lstStyle/>
          <a:p>
            <a:r>
              <a:rPr lang="nb-NO" dirty="0" smtClean="0"/>
              <a:t>Kun åtte </a:t>
            </a:r>
            <a:r>
              <a:rPr lang="nb-NO" dirty="0"/>
              <a:t>treff, men </a:t>
            </a:r>
            <a:r>
              <a:rPr lang="nb-NO" dirty="0" smtClean="0"/>
              <a:t>man </a:t>
            </a:r>
            <a:r>
              <a:rPr lang="nb-NO" dirty="0"/>
              <a:t>ser </a:t>
            </a:r>
            <a:r>
              <a:rPr lang="nb-NO" dirty="0" smtClean="0"/>
              <a:t>raskt </a:t>
            </a:r>
            <a:r>
              <a:rPr lang="nb-NO" dirty="0"/>
              <a:t>en konkret årsak og løsning </a:t>
            </a:r>
            <a:r>
              <a:rPr lang="nb-NO" dirty="0" smtClean="0"/>
              <a:t>-&gt; </a:t>
            </a:r>
            <a:r>
              <a:rPr lang="nb-NO" dirty="0"/>
              <a:t>defekt kondensator.</a:t>
            </a:r>
          </a:p>
        </p:txBody>
      </p:sp>
    </p:spTree>
    <p:extLst>
      <p:ext uri="{BB962C8B-B14F-4D97-AF65-F5344CB8AC3E}">
        <p14:creationId xmlns:p14="http://schemas.microsoft.com/office/powerpoint/2010/main" val="269261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66192"/>
            <a:ext cx="10515600" cy="814195"/>
          </a:xfrm>
        </p:spPr>
        <p:txBody>
          <a:bodyPr>
            <a:normAutofit/>
          </a:bodyPr>
          <a:lstStyle/>
          <a:p>
            <a:r>
              <a:rPr lang="nb-NO" dirty="0" smtClean="0"/>
              <a:t>Eksempel 2: Antall aktive MTU</a:t>
            </a:r>
            <a:endParaRPr lang="nb-NO" dirty="0"/>
          </a:p>
        </p:txBody>
      </p:sp>
      <p:sp>
        <p:nvSpPr>
          <p:cNvPr id="3" name="Plassholder for innhold 2"/>
          <p:cNvSpPr>
            <a:spLocks noGrp="1"/>
          </p:cNvSpPr>
          <p:nvPr>
            <p:ph idx="1"/>
          </p:nvPr>
        </p:nvSpPr>
        <p:spPr>
          <a:xfrm>
            <a:off x="128187" y="921521"/>
            <a:ext cx="11131609" cy="531264"/>
          </a:xfrm>
        </p:spPr>
        <p:txBody>
          <a:bodyPr/>
          <a:lstStyle/>
          <a:p>
            <a:pPr marL="0" indent="0">
              <a:buNone/>
            </a:pPr>
            <a:r>
              <a:rPr lang="nb-NO" dirty="0" smtClean="0"/>
              <a:t>Sykehusinnkjøp spør: Har du en oversikt over aktive InnospireGo i Norge?</a:t>
            </a:r>
            <a:endParaRPr lang="nb-NO" dirty="0"/>
          </a:p>
        </p:txBody>
      </p:sp>
      <p:sp>
        <p:nvSpPr>
          <p:cNvPr id="5" name="Avrundet rektangel 4"/>
          <p:cNvSpPr/>
          <p:nvPr/>
        </p:nvSpPr>
        <p:spPr>
          <a:xfrm>
            <a:off x="10157011" y="107326"/>
            <a:ext cx="1945341" cy="58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Nasjonal database</a:t>
            </a:r>
            <a:endParaRPr lang="nb-NO" dirty="0"/>
          </a:p>
        </p:txBody>
      </p:sp>
      <p:sp>
        <p:nvSpPr>
          <p:cNvPr id="7" name="Rektangel 6"/>
          <p:cNvSpPr/>
          <p:nvPr/>
        </p:nvSpPr>
        <p:spPr>
          <a:xfrm>
            <a:off x="247052" y="2126612"/>
            <a:ext cx="1877312" cy="2031325"/>
          </a:xfrm>
          <a:prstGeom prst="rect">
            <a:avLst/>
          </a:prstGeom>
        </p:spPr>
        <p:txBody>
          <a:bodyPr wrap="square">
            <a:spAutoFit/>
          </a:bodyPr>
          <a:lstStyle/>
          <a:p>
            <a:r>
              <a:rPr lang="nb-NO" dirty="0"/>
              <a:t>5559 stk aktive </a:t>
            </a:r>
            <a:r>
              <a:rPr lang="nb-NO" dirty="0" err="1"/>
              <a:t>InnospireGO</a:t>
            </a:r>
            <a:r>
              <a:rPr lang="nb-NO" dirty="0"/>
              <a:t> i nasjonal </a:t>
            </a:r>
            <a:r>
              <a:rPr lang="nb-NO" dirty="0" smtClean="0"/>
              <a:t>Medusa </a:t>
            </a:r>
          </a:p>
          <a:p>
            <a:endParaRPr lang="nb-NO" dirty="0"/>
          </a:p>
          <a:p>
            <a:endParaRPr lang="nb-NO" dirty="0" smtClean="0"/>
          </a:p>
          <a:p>
            <a:r>
              <a:rPr lang="nb-NO" dirty="0" smtClean="0"/>
              <a:t>NB! </a:t>
            </a:r>
            <a:r>
              <a:rPr lang="nb-NO" dirty="0"/>
              <a:t>M</a:t>
            </a:r>
            <a:r>
              <a:rPr lang="nb-NO" dirty="0" smtClean="0"/>
              <a:t>ed nasjonal NKKN-kode</a:t>
            </a:r>
            <a:endParaRPr lang="nb-NO" dirty="0"/>
          </a:p>
        </p:txBody>
      </p:sp>
      <p:pic>
        <p:nvPicPr>
          <p:cNvPr id="9" name="Bilde 8"/>
          <p:cNvPicPr>
            <a:picLocks noChangeAspect="1"/>
          </p:cNvPicPr>
          <p:nvPr/>
        </p:nvPicPr>
        <p:blipFill>
          <a:blip r:embed="rId3"/>
          <a:stretch>
            <a:fillRect/>
          </a:stretch>
        </p:blipFill>
        <p:spPr>
          <a:xfrm>
            <a:off x="2309091" y="1493919"/>
            <a:ext cx="9144000" cy="4933950"/>
          </a:xfrm>
          <a:prstGeom prst="rect">
            <a:avLst/>
          </a:prstGeom>
        </p:spPr>
      </p:pic>
    </p:spTree>
    <p:extLst>
      <p:ext uri="{BB962C8B-B14F-4D97-AF65-F5344CB8AC3E}">
        <p14:creationId xmlns:p14="http://schemas.microsoft.com/office/powerpoint/2010/main" val="740238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5395" y="144062"/>
            <a:ext cx="10515600" cy="766989"/>
          </a:xfrm>
        </p:spPr>
        <p:txBody>
          <a:bodyPr>
            <a:normAutofit fontScale="90000"/>
          </a:bodyPr>
          <a:lstStyle/>
          <a:p>
            <a:r>
              <a:rPr lang="nb-NO" dirty="0" smtClean="0"/>
              <a:t>Hvilke HF er på</a:t>
            </a:r>
            <a:br>
              <a:rPr lang="nb-NO" dirty="0" smtClean="0"/>
            </a:br>
            <a:r>
              <a:rPr lang="nb-NO" dirty="0" smtClean="0"/>
              <a:t>nasjonal Medusa?</a:t>
            </a:r>
            <a:endParaRPr lang="nb-NO" dirty="0"/>
          </a:p>
        </p:txBody>
      </p:sp>
      <p:sp>
        <p:nvSpPr>
          <p:cNvPr id="6" name="Rektangel 5"/>
          <p:cNvSpPr/>
          <p:nvPr/>
        </p:nvSpPr>
        <p:spPr>
          <a:xfrm>
            <a:off x="8861613" y="4049905"/>
            <a:ext cx="1721906" cy="1604199"/>
          </a:xfrm>
          <a:prstGeom prst="rect">
            <a:avLst/>
          </a:prstGeom>
          <a:solidFill>
            <a:srgbClr val="6FCACF">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600" u="sng" dirty="0" smtClean="0">
                <a:solidFill>
                  <a:schemeClr val="tx1"/>
                </a:solidFill>
              </a:rPr>
              <a:t>Gjenstår:</a:t>
            </a:r>
          </a:p>
          <a:p>
            <a:pPr marL="285750" indent="-285750">
              <a:buFont typeface="Arial" panose="020B0604020202020204" pitchFamily="34" charset="0"/>
              <a:buChar char="•"/>
            </a:pPr>
            <a:r>
              <a:rPr lang="nb-NO" sz="1600" dirty="0">
                <a:solidFill>
                  <a:schemeClr val="tx1"/>
                </a:solidFill>
              </a:rPr>
              <a:t>Telemark</a:t>
            </a:r>
            <a:endParaRPr lang="nb-NO" sz="1600" dirty="0">
              <a:solidFill>
                <a:srgbClr val="FF0000"/>
              </a:solidFill>
            </a:endParaRPr>
          </a:p>
          <a:p>
            <a:pPr marL="285750" indent="-285750">
              <a:buFont typeface="Arial" panose="020B0604020202020204" pitchFamily="34" charset="0"/>
              <a:buChar char="•"/>
            </a:pPr>
            <a:r>
              <a:rPr lang="nb-NO" sz="1600" dirty="0">
                <a:solidFill>
                  <a:schemeClr val="tx1"/>
                </a:solidFill>
              </a:rPr>
              <a:t>Sørlandet</a:t>
            </a:r>
            <a:endParaRPr lang="nb-NO" sz="1600" dirty="0">
              <a:solidFill>
                <a:srgbClr val="FF0000"/>
              </a:solidFill>
            </a:endParaRPr>
          </a:p>
          <a:p>
            <a:pPr marL="285750" indent="-285750">
              <a:buFont typeface="Arial" panose="020B0604020202020204" pitchFamily="34" charset="0"/>
              <a:buChar char="•"/>
            </a:pPr>
            <a:r>
              <a:rPr lang="nb-NO" sz="1600" dirty="0">
                <a:solidFill>
                  <a:schemeClr val="tx1"/>
                </a:solidFill>
              </a:rPr>
              <a:t>OUS BHM</a:t>
            </a:r>
          </a:p>
          <a:p>
            <a:pPr marL="285750" indent="-285750">
              <a:buFont typeface="Arial" panose="020B0604020202020204" pitchFamily="34" charset="0"/>
              <a:buChar char="•"/>
            </a:pPr>
            <a:r>
              <a:rPr lang="nb-NO" sz="1600" dirty="0" smtClean="0">
                <a:solidFill>
                  <a:schemeClr val="tx1"/>
                </a:solidFill>
              </a:rPr>
              <a:t>Østfold MTA</a:t>
            </a:r>
          </a:p>
          <a:p>
            <a:pPr marL="285750" indent="-285750">
              <a:buFont typeface="Arial" panose="020B0604020202020204" pitchFamily="34" charset="0"/>
              <a:buChar char="•"/>
            </a:pPr>
            <a:r>
              <a:rPr lang="nb-NO" sz="1600" dirty="0" smtClean="0">
                <a:solidFill>
                  <a:schemeClr val="tx1"/>
                </a:solidFill>
              </a:rPr>
              <a:t>Vestre Viken</a:t>
            </a:r>
            <a:endParaRPr lang="nb-NO" sz="1600" dirty="0">
              <a:solidFill>
                <a:schemeClr val="tx1"/>
              </a:solidFill>
            </a:endParaRPr>
          </a:p>
        </p:txBody>
      </p:sp>
      <p:pic>
        <p:nvPicPr>
          <p:cNvPr id="1026" name="Picture 2" descr="C:\Users\thherl\Pictures\Norgeskart%20helseregioner_Merete%20Berg%20Tore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646" y="302884"/>
            <a:ext cx="4145520" cy="552736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7965166" y="451345"/>
            <a:ext cx="2615729" cy="628288"/>
          </a:xfrm>
          <a:prstGeom prst="rect">
            <a:avLst/>
          </a:prstGeom>
          <a:solidFill>
            <a:srgbClr val="00B0F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u="sng" dirty="0" smtClean="0">
                <a:solidFill>
                  <a:schemeClr val="tx1"/>
                </a:solidFill>
              </a:rPr>
              <a:t>Gjenstår:</a:t>
            </a:r>
          </a:p>
          <a:p>
            <a:pPr marL="285750" indent="-285750">
              <a:buFont typeface="Arial" panose="020B0604020202020204" pitchFamily="34" charset="0"/>
              <a:buChar char="•"/>
            </a:pPr>
            <a:r>
              <a:rPr lang="nb-NO" dirty="0" smtClean="0">
                <a:solidFill>
                  <a:schemeClr val="tx1"/>
                </a:solidFill>
              </a:rPr>
              <a:t>Nordlandssykehuset</a:t>
            </a:r>
            <a:endParaRPr lang="nb-NO" dirty="0">
              <a:solidFill>
                <a:schemeClr val="tx1"/>
              </a:solidFill>
            </a:endParaRPr>
          </a:p>
        </p:txBody>
      </p:sp>
      <p:pic>
        <p:nvPicPr>
          <p:cNvPr id="10" name="Bilde 9"/>
          <p:cNvPicPr>
            <a:picLocks noChangeAspect="1"/>
          </p:cNvPicPr>
          <p:nvPr/>
        </p:nvPicPr>
        <p:blipFill>
          <a:blip r:embed="rId3"/>
          <a:stretch>
            <a:fillRect/>
          </a:stretch>
        </p:blipFill>
        <p:spPr>
          <a:xfrm>
            <a:off x="6837882" y="1804685"/>
            <a:ext cx="3493985" cy="244579"/>
          </a:xfrm>
          <a:prstGeom prst="rect">
            <a:avLst/>
          </a:prstGeom>
        </p:spPr>
      </p:pic>
      <p:pic>
        <p:nvPicPr>
          <p:cNvPr id="11" name="Bilde 10"/>
          <p:cNvPicPr>
            <a:picLocks noChangeAspect="1"/>
          </p:cNvPicPr>
          <p:nvPr/>
        </p:nvPicPr>
        <p:blipFill>
          <a:blip r:embed="rId4"/>
          <a:stretch>
            <a:fillRect/>
          </a:stretch>
        </p:blipFill>
        <p:spPr>
          <a:xfrm>
            <a:off x="7621656" y="1153197"/>
            <a:ext cx="2857500" cy="314325"/>
          </a:xfrm>
          <a:prstGeom prst="rect">
            <a:avLst/>
          </a:prstGeom>
        </p:spPr>
      </p:pic>
      <p:pic>
        <p:nvPicPr>
          <p:cNvPr id="13" name="Bilde 12"/>
          <p:cNvPicPr>
            <a:picLocks noChangeAspect="1"/>
          </p:cNvPicPr>
          <p:nvPr/>
        </p:nvPicPr>
        <p:blipFill>
          <a:blip r:embed="rId5"/>
          <a:stretch>
            <a:fillRect/>
          </a:stretch>
        </p:blipFill>
        <p:spPr>
          <a:xfrm>
            <a:off x="6192906" y="2444333"/>
            <a:ext cx="2857500" cy="285750"/>
          </a:xfrm>
          <a:prstGeom prst="rect">
            <a:avLst/>
          </a:prstGeom>
        </p:spPr>
      </p:pic>
      <p:pic>
        <p:nvPicPr>
          <p:cNvPr id="14" name="Bilde 13"/>
          <p:cNvPicPr>
            <a:picLocks noChangeAspect="1"/>
          </p:cNvPicPr>
          <p:nvPr/>
        </p:nvPicPr>
        <p:blipFill>
          <a:blip r:embed="rId6"/>
          <a:stretch>
            <a:fillRect/>
          </a:stretch>
        </p:blipFill>
        <p:spPr>
          <a:xfrm>
            <a:off x="5513195" y="3672197"/>
            <a:ext cx="1952892" cy="240857"/>
          </a:xfrm>
          <a:prstGeom prst="rect">
            <a:avLst/>
          </a:prstGeom>
        </p:spPr>
      </p:pic>
      <p:pic>
        <p:nvPicPr>
          <p:cNvPr id="15" name="Bilde 14"/>
          <p:cNvPicPr>
            <a:picLocks noChangeAspect="1"/>
          </p:cNvPicPr>
          <p:nvPr/>
        </p:nvPicPr>
        <p:blipFill>
          <a:blip r:embed="rId7"/>
          <a:stretch>
            <a:fillRect/>
          </a:stretch>
        </p:blipFill>
        <p:spPr>
          <a:xfrm>
            <a:off x="1746094" y="3531653"/>
            <a:ext cx="2556720" cy="298284"/>
          </a:xfrm>
          <a:prstGeom prst="rect">
            <a:avLst/>
          </a:prstGeom>
        </p:spPr>
      </p:pic>
      <p:pic>
        <p:nvPicPr>
          <p:cNvPr id="16" name="Bilde 15"/>
          <p:cNvPicPr>
            <a:picLocks noChangeAspect="1"/>
          </p:cNvPicPr>
          <p:nvPr/>
        </p:nvPicPr>
        <p:blipFill>
          <a:blip r:embed="rId8"/>
          <a:stretch>
            <a:fillRect/>
          </a:stretch>
        </p:blipFill>
        <p:spPr>
          <a:xfrm>
            <a:off x="5899750" y="3178998"/>
            <a:ext cx="2427398" cy="291288"/>
          </a:xfrm>
          <a:prstGeom prst="rect">
            <a:avLst/>
          </a:prstGeom>
        </p:spPr>
      </p:pic>
      <p:pic>
        <p:nvPicPr>
          <p:cNvPr id="17" name="Bilde 16"/>
          <p:cNvPicPr>
            <a:picLocks noChangeAspect="1"/>
          </p:cNvPicPr>
          <p:nvPr/>
        </p:nvPicPr>
        <p:blipFill>
          <a:blip r:embed="rId9"/>
          <a:stretch>
            <a:fillRect/>
          </a:stretch>
        </p:blipFill>
        <p:spPr>
          <a:xfrm>
            <a:off x="2195426" y="4035558"/>
            <a:ext cx="1523316" cy="309741"/>
          </a:xfrm>
          <a:prstGeom prst="rect">
            <a:avLst/>
          </a:prstGeom>
        </p:spPr>
      </p:pic>
      <p:pic>
        <p:nvPicPr>
          <p:cNvPr id="18" name="Bilde 17"/>
          <p:cNvPicPr>
            <a:picLocks noChangeAspect="1"/>
          </p:cNvPicPr>
          <p:nvPr/>
        </p:nvPicPr>
        <p:blipFill>
          <a:blip r:embed="rId10"/>
          <a:stretch>
            <a:fillRect/>
          </a:stretch>
        </p:blipFill>
        <p:spPr>
          <a:xfrm>
            <a:off x="2195426" y="5080743"/>
            <a:ext cx="1591045" cy="312906"/>
          </a:xfrm>
          <a:prstGeom prst="rect">
            <a:avLst/>
          </a:prstGeom>
        </p:spPr>
      </p:pic>
      <p:pic>
        <p:nvPicPr>
          <p:cNvPr id="19" name="Bilde 18"/>
          <p:cNvPicPr>
            <a:picLocks noChangeAspect="1"/>
          </p:cNvPicPr>
          <p:nvPr/>
        </p:nvPicPr>
        <p:blipFill>
          <a:blip r:embed="rId11"/>
          <a:stretch>
            <a:fillRect/>
          </a:stretch>
        </p:blipFill>
        <p:spPr>
          <a:xfrm>
            <a:off x="1746094" y="4529598"/>
            <a:ext cx="2005999" cy="367766"/>
          </a:xfrm>
          <a:prstGeom prst="rect">
            <a:avLst/>
          </a:prstGeom>
        </p:spPr>
      </p:pic>
      <p:pic>
        <p:nvPicPr>
          <p:cNvPr id="20" name="Bilde 19"/>
          <p:cNvPicPr>
            <a:picLocks noChangeAspect="1"/>
          </p:cNvPicPr>
          <p:nvPr/>
        </p:nvPicPr>
        <p:blipFill>
          <a:blip r:embed="rId12"/>
          <a:stretch>
            <a:fillRect/>
          </a:stretch>
        </p:blipFill>
        <p:spPr>
          <a:xfrm>
            <a:off x="1894642" y="5441923"/>
            <a:ext cx="1878224" cy="325559"/>
          </a:xfrm>
          <a:prstGeom prst="rect">
            <a:avLst/>
          </a:prstGeom>
        </p:spPr>
      </p:pic>
      <p:pic>
        <p:nvPicPr>
          <p:cNvPr id="21" name="Bilde 20"/>
          <p:cNvPicPr>
            <a:picLocks noChangeAspect="1"/>
          </p:cNvPicPr>
          <p:nvPr/>
        </p:nvPicPr>
        <p:blipFill>
          <a:blip r:embed="rId13"/>
          <a:stretch>
            <a:fillRect/>
          </a:stretch>
        </p:blipFill>
        <p:spPr>
          <a:xfrm>
            <a:off x="5754595" y="4933377"/>
            <a:ext cx="1470092" cy="303819"/>
          </a:xfrm>
          <a:prstGeom prst="rect">
            <a:avLst/>
          </a:prstGeom>
        </p:spPr>
      </p:pic>
      <p:pic>
        <p:nvPicPr>
          <p:cNvPr id="22" name="Bilde 21"/>
          <p:cNvPicPr>
            <a:picLocks noChangeAspect="1"/>
          </p:cNvPicPr>
          <p:nvPr/>
        </p:nvPicPr>
        <p:blipFill>
          <a:blip r:embed="rId14"/>
          <a:stretch>
            <a:fillRect/>
          </a:stretch>
        </p:blipFill>
        <p:spPr>
          <a:xfrm>
            <a:off x="5577046" y="4576122"/>
            <a:ext cx="2857500" cy="276225"/>
          </a:xfrm>
          <a:prstGeom prst="rect">
            <a:avLst/>
          </a:prstGeom>
        </p:spPr>
      </p:pic>
      <p:pic>
        <p:nvPicPr>
          <p:cNvPr id="23" name="Bilde 22"/>
          <p:cNvPicPr>
            <a:picLocks noChangeAspect="1"/>
          </p:cNvPicPr>
          <p:nvPr/>
        </p:nvPicPr>
        <p:blipFill>
          <a:blip r:embed="rId15"/>
          <a:stretch>
            <a:fillRect/>
          </a:stretch>
        </p:blipFill>
        <p:spPr>
          <a:xfrm>
            <a:off x="5670184" y="4049905"/>
            <a:ext cx="1854040" cy="401709"/>
          </a:xfrm>
          <a:prstGeom prst="rect">
            <a:avLst/>
          </a:prstGeom>
        </p:spPr>
      </p:pic>
      <p:pic>
        <p:nvPicPr>
          <p:cNvPr id="24" name="Bilde 23"/>
          <p:cNvPicPr>
            <a:picLocks noChangeAspect="1"/>
          </p:cNvPicPr>
          <p:nvPr/>
        </p:nvPicPr>
        <p:blipFill>
          <a:blip r:embed="rId16"/>
          <a:stretch>
            <a:fillRect/>
          </a:stretch>
        </p:blipFill>
        <p:spPr>
          <a:xfrm>
            <a:off x="4462398" y="5568679"/>
            <a:ext cx="2229295" cy="297239"/>
          </a:xfrm>
          <a:prstGeom prst="rect">
            <a:avLst/>
          </a:prstGeom>
        </p:spPr>
      </p:pic>
      <p:pic>
        <p:nvPicPr>
          <p:cNvPr id="25" name="Bilde 24"/>
          <p:cNvPicPr>
            <a:picLocks noChangeAspect="1"/>
          </p:cNvPicPr>
          <p:nvPr/>
        </p:nvPicPr>
        <p:blipFill>
          <a:blip r:embed="rId17"/>
          <a:stretch>
            <a:fillRect/>
          </a:stretch>
        </p:blipFill>
        <p:spPr>
          <a:xfrm>
            <a:off x="5340676" y="5298871"/>
            <a:ext cx="1996064" cy="286103"/>
          </a:xfrm>
          <a:prstGeom prst="rect">
            <a:avLst/>
          </a:prstGeom>
        </p:spPr>
      </p:pic>
    </p:spTree>
    <p:extLst>
      <p:ext uri="{BB962C8B-B14F-4D97-AF65-F5344CB8AC3E}">
        <p14:creationId xmlns:p14="http://schemas.microsoft.com/office/powerpoint/2010/main" val="21622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185086" y="957088"/>
            <a:ext cx="7356286" cy="4788975"/>
          </a:xfrm>
          <a:prstGeom prst="rightArrowCallout">
            <a:avLst>
              <a:gd name="adj1" fmla="val 16634"/>
              <a:gd name="adj2" fmla="val 8317"/>
              <a:gd name="adj3" fmla="val 7773"/>
              <a:gd name="adj4" fmla="val 94638"/>
            </a:avLst>
          </a:prstGeom>
          <a:solidFill>
            <a:schemeClr val="accent5">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 name="Title 1"/>
          <p:cNvSpPr>
            <a:spLocks noGrp="1"/>
          </p:cNvSpPr>
          <p:nvPr>
            <p:ph type="title"/>
          </p:nvPr>
        </p:nvSpPr>
        <p:spPr>
          <a:xfrm>
            <a:off x="185086" y="26056"/>
            <a:ext cx="11551112" cy="915429"/>
          </a:xfrm>
        </p:spPr>
        <p:txBody>
          <a:bodyPr>
            <a:normAutofit/>
          </a:bodyPr>
          <a:lstStyle/>
          <a:p>
            <a:r>
              <a:rPr lang="nb-NO" dirty="0" smtClean="0"/>
              <a:t>Nasjonalt forvaltningsråd for MTA og BHM</a:t>
            </a:r>
            <a:endParaRPr lang="nb-NO" dirty="0"/>
          </a:p>
        </p:txBody>
      </p:sp>
      <p:grpSp>
        <p:nvGrpSpPr>
          <p:cNvPr id="27" name="Group 26"/>
          <p:cNvGrpSpPr/>
          <p:nvPr/>
        </p:nvGrpSpPr>
        <p:grpSpPr>
          <a:xfrm>
            <a:off x="239350" y="1023228"/>
            <a:ext cx="9201217" cy="4396611"/>
            <a:chOff x="392387" y="797645"/>
            <a:chExt cx="6900913" cy="3297458"/>
          </a:xfrm>
        </p:grpSpPr>
        <p:sp>
          <p:nvSpPr>
            <p:cNvPr id="13" name="Freeform 12"/>
            <p:cNvSpPr/>
            <p:nvPr/>
          </p:nvSpPr>
          <p:spPr>
            <a:xfrm>
              <a:off x="3262940" y="800197"/>
              <a:ext cx="1124245" cy="1292236"/>
            </a:xfrm>
            <a:custGeom>
              <a:avLst/>
              <a:gdLst>
                <a:gd name="connsiteX0" fmla="*/ 0 w 1292235"/>
                <a:gd name="connsiteY0" fmla="*/ 562122 h 1124244"/>
                <a:gd name="connsiteX1" fmla="*/ 281061 w 1292235"/>
                <a:gd name="connsiteY1" fmla="*/ 0 h 1124244"/>
                <a:gd name="connsiteX2" fmla="*/ 1011174 w 1292235"/>
                <a:gd name="connsiteY2" fmla="*/ 0 h 1124244"/>
                <a:gd name="connsiteX3" fmla="*/ 1292235 w 1292235"/>
                <a:gd name="connsiteY3" fmla="*/ 562122 h 1124244"/>
                <a:gd name="connsiteX4" fmla="*/ 1011174 w 1292235"/>
                <a:gd name="connsiteY4" fmla="*/ 1124244 h 1124244"/>
                <a:gd name="connsiteX5" fmla="*/ 281061 w 1292235"/>
                <a:gd name="connsiteY5" fmla="*/ 1124244 h 1124244"/>
                <a:gd name="connsiteX6" fmla="*/ 0 w 1292235"/>
                <a:gd name="connsiteY6" fmla="*/ 562122 h 112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35" h="1124244">
                  <a:moveTo>
                    <a:pt x="646118" y="0"/>
                  </a:moveTo>
                  <a:lnTo>
                    <a:pt x="1292234" y="244523"/>
                  </a:lnTo>
                  <a:lnTo>
                    <a:pt x="1292234" y="879721"/>
                  </a:lnTo>
                  <a:lnTo>
                    <a:pt x="646118" y="1124244"/>
                  </a:lnTo>
                  <a:lnTo>
                    <a:pt x="1" y="879721"/>
                  </a:lnTo>
                  <a:lnTo>
                    <a:pt x="1" y="244523"/>
                  </a:lnTo>
                  <a:lnTo>
                    <a:pt x="646118"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9473" tIns="324379" rIns="289475" bIns="324377" numCol="1" spcCol="1270" anchor="ctr" anchorCtr="0">
              <a:noAutofit/>
            </a:bodyPr>
            <a:lstStyle/>
            <a:p>
              <a:pPr algn="ctr" defTabSz="651917">
                <a:lnSpc>
                  <a:spcPct val="90000"/>
                </a:lnSpc>
                <a:spcBef>
                  <a:spcPct val="0"/>
                </a:spcBef>
                <a:spcAft>
                  <a:spcPct val="35000"/>
                </a:spcAft>
              </a:pPr>
              <a:r>
                <a:rPr lang="nb-NO" sz="1400" dirty="0" smtClean="0"/>
                <a:t>Leverandør kontakt</a:t>
              </a:r>
              <a:endParaRPr lang="nb-NO" sz="1400" dirty="0"/>
            </a:p>
          </p:txBody>
        </p:sp>
        <p:sp>
          <p:nvSpPr>
            <p:cNvPr id="14" name="Freeform 13"/>
            <p:cNvSpPr/>
            <p:nvPr/>
          </p:nvSpPr>
          <p:spPr>
            <a:xfrm>
              <a:off x="4319549" y="1148066"/>
              <a:ext cx="991211" cy="250116"/>
            </a:xfrm>
            <a:custGeom>
              <a:avLst/>
              <a:gdLst>
                <a:gd name="connsiteX0" fmla="*/ 0 w 1940882"/>
                <a:gd name="connsiteY0" fmla="*/ 0 h 775341"/>
                <a:gd name="connsiteX1" fmla="*/ 1940882 w 1940882"/>
                <a:gd name="connsiteY1" fmla="*/ 0 h 775341"/>
                <a:gd name="connsiteX2" fmla="*/ 1940882 w 1940882"/>
                <a:gd name="connsiteY2" fmla="*/ 775341 h 775341"/>
                <a:gd name="connsiteX3" fmla="*/ 0 w 1940882"/>
                <a:gd name="connsiteY3" fmla="*/ 775341 h 775341"/>
                <a:gd name="connsiteX4" fmla="*/ 0 w 1940882"/>
                <a:gd name="connsiteY4" fmla="*/ 0 h 77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882" h="775341">
                  <a:moveTo>
                    <a:pt x="0" y="0"/>
                  </a:moveTo>
                  <a:lnTo>
                    <a:pt x="1940882" y="0"/>
                  </a:lnTo>
                  <a:lnTo>
                    <a:pt x="1940882" y="775341"/>
                  </a:lnTo>
                  <a:lnTo>
                    <a:pt x="0" y="775341"/>
                  </a:lnTo>
                  <a:lnTo>
                    <a:pt x="0" y="0"/>
                  </a:lnTo>
                  <a:close/>
                </a:path>
              </a:pathLst>
            </a:custGeom>
            <a:solidFill>
              <a:schemeClr val="accent5">
                <a:lumMod val="40000"/>
                <a:lumOff val="60000"/>
              </a:schemeClr>
            </a:solidFill>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a:lnSpc>
                  <a:spcPct val="90000"/>
                </a:lnSpc>
                <a:spcBef>
                  <a:spcPct val="0"/>
                </a:spcBef>
                <a:spcAft>
                  <a:spcPct val="35000"/>
                </a:spcAft>
              </a:pPr>
              <a:r>
                <a:rPr lang="nb-NO" sz="1467" b="1" dirty="0" err="1" smtClean="0"/>
                <a:t>SoftPro</a:t>
              </a:r>
              <a:r>
                <a:rPr lang="nb-NO" sz="1467" b="1" dirty="0" smtClean="0"/>
                <a:t> og NHN</a:t>
              </a:r>
              <a:endParaRPr lang="nb-NO" sz="1467" b="1" dirty="0"/>
            </a:p>
          </p:txBody>
        </p:sp>
        <p:sp>
          <p:nvSpPr>
            <p:cNvPr id="15" name="Freeform 14"/>
            <p:cNvSpPr/>
            <p:nvPr/>
          </p:nvSpPr>
          <p:spPr>
            <a:xfrm>
              <a:off x="2129662" y="797645"/>
              <a:ext cx="1124245" cy="1292236"/>
            </a:xfrm>
            <a:custGeom>
              <a:avLst/>
              <a:gdLst>
                <a:gd name="connsiteX0" fmla="*/ 0 w 1292235"/>
                <a:gd name="connsiteY0" fmla="*/ 562122 h 1124244"/>
                <a:gd name="connsiteX1" fmla="*/ 281061 w 1292235"/>
                <a:gd name="connsiteY1" fmla="*/ 0 h 1124244"/>
                <a:gd name="connsiteX2" fmla="*/ 1011174 w 1292235"/>
                <a:gd name="connsiteY2" fmla="*/ 0 h 1124244"/>
                <a:gd name="connsiteX3" fmla="*/ 1292235 w 1292235"/>
                <a:gd name="connsiteY3" fmla="*/ 562122 h 1124244"/>
                <a:gd name="connsiteX4" fmla="*/ 1011174 w 1292235"/>
                <a:gd name="connsiteY4" fmla="*/ 1124244 h 1124244"/>
                <a:gd name="connsiteX5" fmla="*/ 281061 w 1292235"/>
                <a:gd name="connsiteY5" fmla="*/ 1124244 h 1124244"/>
                <a:gd name="connsiteX6" fmla="*/ 0 w 1292235"/>
                <a:gd name="connsiteY6" fmla="*/ 562122 h 112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35" h="1124244">
                  <a:moveTo>
                    <a:pt x="646118" y="0"/>
                  </a:moveTo>
                  <a:lnTo>
                    <a:pt x="1292234" y="244523"/>
                  </a:lnTo>
                  <a:lnTo>
                    <a:pt x="1292234" y="879721"/>
                  </a:lnTo>
                  <a:lnTo>
                    <a:pt x="646118" y="1124244"/>
                  </a:lnTo>
                  <a:lnTo>
                    <a:pt x="1" y="879721"/>
                  </a:lnTo>
                  <a:lnTo>
                    <a:pt x="1" y="244523"/>
                  </a:lnTo>
                  <a:lnTo>
                    <a:pt x="646118"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593" tIns="268499" rIns="233595" bIns="268497" numCol="1" spcCol="1270" anchor="ctr" anchorCtr="0">
              <a:noAutofit/>
            </a:bodyPr>
            <a:lstStyle/>
            <a:p>
              <a:pPr algn="ctr" defTabSz="1007508">
                <a:lnSpc>
                  <a:spcPct val="90000"/>
                </a:lnSpc>
                <a:spcBef>
                  <a:spcPct val="0"/>
                </a:spcBef>
                <a:spcAft>
                  <a:spcPct val="35000"/>
                </a:spcAft>
              </a:pPr>
              <a:r>
                <a:rPr lang="nb-NO" sz="2000" dirty="0" smtClean="0"/>
                <a:t>NKKN</a:t>
              </a:r>
              <a:endParaRPr lang="nb-NO" sz="2000" dirty="0"/>
            </a:p>
          </p:txBody>
        </p:sp>
        <p:sp>
          <p:nvSpPr>
            <p:cNvPr id="16" name="Freeform 15"/>
            <p:cNvSpPr/>
            <p:nvPr/>
          </p:nvSpPr>
          <p:spPr>
            <a:xfrm>
              <a:off x="1567540" y="1797055"/>
              <a:ext cx="1124245" cy="1292236"/>
            </a:xfrm>
            <a:custGeom>
              <a:avLst/>
              <a:gdLst>
                <a:gd name="connsiteX0" fmla="*/ 0 w 1292235"/>
                <a:gd name="connsiteY0" fmla="*/ 562122 h 1124244"/>
                <a:gd name="connsiteX1" fmla="*/ 281061 w 1292235"/>
                <a:gd name="connsiteY1" fmla="*/ 0 h 1124244"/>
                <a:gd name="connsiteX2" fmla="*/ 1011174 w 1292235"/>
                <a:gd name="connsiteY2" fmla="*/ 0 h 1124244"/>
                <a:gd name="connsiteX3" fmla="*/ 1292235 w 1292235"/>
                <a:gd name="connsiteY3" fmla="*/ 562122 h 1124244"/>
                <a:gd name="connsiteX4" fmla="*/ 1011174 w 1292235"/>
                <a:gd name="connsiteY4" fmla="*/ 1124244 h 1124244"/>
                <a:gd name="connsiteX5" fmla="*/ 281061 w 1292235"/>
                <a:gd name="connsiteY5" fmla="*/ 1124244 h 1124244"/>
                <a:gd name="connsiteX6" fmla="*/ 0 w 1292235"/>
                <a:gd name="connsiteY6" fmla="*/ 562122 h 112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35" h="1124244">
                  <a:moveTo>
                    <a:pt x="646118" y="0"/>
                  </a:moveTo>
                  <a:lnTo>
                    <a:pt x="1292234" y="244523"/>
                  </a:lnTo>
                  <a:lnTo>
                    <a:pt x="1292234" y="879721"/>
                  </a:lnTo>
                  <a:lnTo>
                    <a:pt x="646118" y="1124244"/>
                  </a:lnTo>
                  <a:lnTo>
                    <a:pt x="1" y="879721"/>
                  </a:lnTo>
                  <a:lnTo>
                    <a:pt x="1" y="244523"/>
                  </a:lnTo>
                  <a:lnTo>
                    <a:pt x="646118"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4553" tIns="329459" rIns="294555" bIns="329457" numCol="1" spcCol="1270" anchor="ctr" anchorCtr="0">
              <a:noAutofit/>
            </a:bodyPr>
            <a:lstStyle/>
            <a:p>
              <a:pPr algn="ctr" defTabSz="711182">
                <a:lnSpc>
                  <a:spcPct val="90000"/>
                </a:lnSpc>
                <a:spcBef>
                  <a:spcPct val="0"/>
                </a:spcBef>
                <a:spcAft>
                  <a:spcPct val="35000"/>
                </a:spcAft>
              </a:pPr>
              <a:r>
                <a:rPr lang="nb-NO" sz="2000" dirty="0" smtClean="0"/>
                <a:t>Bruker- støtte</a:t>
              </a:r>
              <a:endParaRPr lang="nb-NO" sz="2800" dirty="0"/>
            </a:p>
          </p:txBody>
        </p:sp>
        <p:sp>
          <p:nvSpPr>
            <p:cNvPr id="18" name="Freeform 17"/>
            <p:cNvSpPr/>
            <p:nvPr/>
          </p:nvSpPr>
          <p:spPr>
            <a:xfrm>
              <a:off x="2700817" y="1797054"/>
              <a:ext cx="1124245" cy="1292236"/>
            </a:xfrm>
            <a:custGeom>
              <a:avLst/>
              <a:gdLst>
                <a:gd name="connsiteX0" fmla="*/ 0 w 1292235"/>
                <a:gd name="connsiteY0" fmla="*/ 562122 h 1124244"/>
                <a:gd name="connsiteX1" fmla="*/ 281061 w 1292235"/>
                <a:gd name="connsiteY1" fmla="*/ 0 h 1124244"/>
                <a:gd name="connsiteX2" fmla="*/ 1011174 w 1292235"/>
                <a:gd name="connsiteY2" fmla="*/ 0 h 1124244"/>
                <a:gd name="connsiteX3" fmla="*/ 1292235 w 1292235"/>
                <a:gd name="connsiteY3" fmla="*/ 562122 h 1124244"/>
                <a:gd name="connsiteX4" fmla="*/ 1011174 w 1292235"/>
                <a:gd name="connsiteY4" fmla="*/ 1124244 h 1124244"/>
                <a:gd name="connsiteX5" fmla="*/ 281061 w 1292235"/>
                <a:gd name="connsiteY5" fmla="*/ 1124244 h 1124244"/>
                <a:gd name="connsiteX6" fmla="*/ 0 w 1292235"/>
                <a:gd name="connsiteY6" fmla="*/ 562122 h 112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35" h="1124244">
                  <a:moveTo>
                    <a:pt x="646118" y="0"/>
                  </a:moveTo>
                  <a:lnTo>
                    <a:pt x="1292234" y="244523"/>
                  </a:lnTo>
                  <a:lnTo>
                    <a:pt x="1292234" y="879721"/>
                  </a:lnTo>
                  <a:lnTo>
                    <a:pt x="646118" y="1124244"/>
                  </a:lnTo>
                  <a:lnTo>
                    <a:pt x="1" y="879721"/>
                  </a:lnTo>
                  <a:lnTo>
                    <a:pt x="1" y="244523"/>
                  </a:lnTo>
                  <a:lnTo>
                    <a:pt x="646118"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593" tIns="268499" rIns="233595" bIns="268497" numCol="1" spcCol="1270" anchor="ctr" anchorCtr="0">
              <a:noAutofit/>
            </a:bodyPr>
            <a:lstStyle/>
            <a:p>
              <a:pPr algn="ctr" defTabSz="1303834">
                <a:lnSpc>
                  <a:spcPct val="90000"/>
                </a:lnSpc>
                <a:spcAft>
                  <a:spcPct val="35000"/>
                </a:spcAft>
              </a:pPr>
              <a:r>
                <a:rPr lang="nb-NO" dirty="0" smtClean="0"/>
                <a:t>Innovasjon og utvikling</a:t>
              </a:r>
              <a:endParaRPr lang="nb-NO" dirty="0"/>
            </a:p>
          </p:txBody>
        </p:sp>
        <p:sp>
          <p:nvSpPr>
            <p:cNvPr id="19" name="Freeform 18"/>
            <p:cNvSpPr/>
            <p:nvPr/>
          </p:nvSpPr>
          <p:spPr>
            <a:xfrm>
              <a:off x="3246790" y="2802867"/>
              <a:ext cx="1124245" cy="1292236"/>
            </a:xfrm>
            <a:custGeom>
              <a:avLst/>
              <a:gdLst>
                <a:gd name="connsiteX0" fmla="*/ 0 w 1292235"/>
                <a:gd name="connsiteY0" fmla="*/ 562122 h 1124244"/>
                <a:gd name="connsiteX1" fmla="*/ 281061 w 1292235"/>
                <a:gd name="connsiteY1" fmla="*/ 0 h 1124244"/>
                <a:gd name="connsiteX2" fmla="*/ 1011174 w 1292235"/>
                <a:gd name="connsiteY2" fmla="*/ 0 h 1124244"/>
                <a:gd name="connsiteX3" fmla="*/ 1292235 w 1292235"/>
                <a:gd name="connsiteY3" fmla="*/ 562122 h 1124244"/>
                <a:gd name="connsiteX4" fmla="*/ 1011174 w 1292235"/>
                <a:gd name="connsiteY4" fmla="*/ 1124244 h 1124244"/>
                <a:gd name="connsiteX5" fmla="*/ 281061 w 1292235"/>
                <a:gd name="connsiteY5" fmla="*/ 1124244 h 1124244"/>
                <a:gd name="connsiteX6" fmla="*/ 0 w 1292235"/>
                <a:gd name="connsiteY6" fmla="*/ 562122 h 112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35" h="1124244">
                  <a:moveTo>
                    <a:pt x="646118" y="0"/>
                  </a:moveTo>
                  <a:lnTo>
                    <a:pt x="1292234" y="244523"/>
                  </a:lnTo>
                  <a:lnTo>
                    <a:pt x="1292234" y="879721"/>
                  </a:lnTo>
                  <a:lnTo>
                    <a:pt x="646118" y="1124244"/>
                  </a:lnTo>
                  <a:lnTo>
                    <a:pt x="1" y="879721"/>
                  </a:lnTo>
                  <a:lnTo>
                    <a:pt x="1" y="244523"/>
                  </a:lnTo>
                  <a:lnTo>
                    <a:pt x="646118"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713" tIns="339619" rIns="304715" bIns="339617" numCol="1" spcCol="1270" anchor="ctr" anchorCtr="0">
              <a:noAutofit/>
            </a:bodyPr>
            <a:lstStyle/>
            <a:p>
              <a:pPr algn="ctr" defTabSz="829713">
                <a:lnSpc>
                  <a:spcPct val="90000"/>
                </a:lnSpc>
                <a:spcBef>
                  <a:spcPct val="0"/>
                </a:spcBef>
                <a:spcAft>
                  <a:spcPct val="35000"/>
                </a:spcAft>
              </a:pPr>
              <a:r>
                <a:rPr lang="nb-NO" dirty="0" err="1" smtClean="0"/>
                <a:t>Infor</a:t>
              </a:r>
              <a:r>
                <a:rPr lang="nb-NO" dirty="0" smtClean="0"/>
                <a:t>- </a:t>
              </a:r>
              <a:r>
                <a:rPr lang="nb-NO" dirty="0" err="1" smtClean="0"/>
                <a:t>masjon</a:t>
              </a:r>
              <a:endParaRPr lang="nb-NO" dirty="0"/>
            </a:p>
          </p:txBody>
        </p:sp>
        <p:sp>
          <p:nvSpPr>
            <p:cNvPr id="21" name="Freeform 20"/>
            <p:cNvSpPr/>
            <p:nvPr/>
          </p:nvSpPr>
          <p:spPr>
            <a:xfrm>
              <a:off x="2129662" y="2802867"/>
              <a:ext cx="1124245" cy="1292236"/>
            </a:xfrm>
            <a:custGeom>
              <a:avLst/>
              <a:gdLst>
                <a:gd name="connsiteX0" fmla="*/ 0 w 1292235"/>
                <a:gd name="connsiteY0" fmla="*/ 562122 h 1124244"/>
                <a:gd name="connsiteX1" fmla="*/ 281061 w 1292235"/>
                <a:gd name="connsiteY1" fmla="*/ 0 h 1124244"/>
                <a:gd name="connsiteX2" fmla="*/ 1011174 w 1292235"/>
                <a:gd name="connsiteY2" fmla="*/ 0 h 1124244"/>
                <a:gd name="connsiteX3" fmla="*/ 1292235 w 1292235"/>
                <a:gd name="connsiteY3" fmla="*/ 562122 h 1124244"/>
                <a:gd name="connsiteX4" fmla="*/ 1011174 w 1292235"/>
                <a:gd name="connsiteY4" fmla="*/ 1124244 h 1124244"/>
                <a:gd name="connsiteX5" fmla="*/ 281061 w 1292235"/>
                <a:gd name="connsiteY5" fmla="*/ 1124244 h 1124244"/>
                <a:gd name="connsiteX6" fmla="*/ 0 w 1292235"/>
                <a:gd name="connsiteY6" fmla="*/ 562122 h 112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35" h="1124244">
                  <a:moveTo>
                    <a:pt x="646118" y="0"/>
                  </a:moveTo>
                  <a:lnTo>
                    <a:pt x="1292234" y="244523"/>
                  </a:lnTo>
                  <a:lnTo>
                    <a:pt x="1292234" y="879721"/>
                  </a:lnTo>
                  <a:lnTo>
                    <a:pt x="646118" y="1124244"/>
                  </a:lnTo>
                  <a:lnTo>
                    <a:pt x="1" y="879721"/>
                  </a:lnTo>
                  <a:lnTo>
                    <a:pt x="1" y="244523"/>
                  </a:lnTo>
                  <a:lnTo>
                    <a:pt x="646118"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3593" tIns="268499" rIns="233595" bIns="268497" numCol="1" spcCol="1270" anchor="ctr" anchorCtr="0">
              <a:noAutofit/>
            </a:bodyPr>
            <a:lstStyle/>
            <a:p>
              <a:pPr algn="ctr" defTabSz="948243">
                <a:lnSpc>
                  <a:spcPct val="90000"/>
                </a:lnSpc>
                <a:spcBef>
                  <a:spcPct val="0"/>
                </a:spcBef>
                <a:spcAft>
                  <a:spcPct val="35000"/>
                </a:spcAft>
              </a:pPr>
              <a:r>
                <a:rPr lang="nb-NO" sz="2133" dirty="0"/>
                <a:t>Nye </a:t>
              </a:r>
              <a:r>
                <a:rPr lang="nb-NO" sz="1867" dirty="0"/>
                <a:t>versjoner</a:t>
              </a:r>
              <a:endParaRPr lang="nb-NO" sz="2133" dirty="0"/>
            </a:p>
          </p:txBody>
        </p:sp>
        <p:sp>
          <p:nvSpPr>
            <p:cNvPr id="22" name="Freeform 21"/>
            <p:cNvSpPr/>
            <p:nvPr/>
          </p:nvSpPr>
          <p:spPr>
            <a:xfrm>
              <a:off x="752712" y="3160272"/>
              <a:ext cx="1475345" cy="370093"/>
            </a:xfrm>
            <a:custGeom>
              <a:avLst/>
              <a:gdLst>
                <a:gd name="connsiteX0" fmla="*/ 0 w 1940882"/>
                <a:gd name="connsiteY0" fmla="*/ 0 h 775341"/>
                <a:gd name="connsiteX1" fmla="*/ 1940882 w 1940882"/>
                <a:gd name="connsiteY1" fmla="*/ 0 h 775341"/>
                <a:gd name="connsiteX2" fmla="*/ 1940882 w 1940882"/>
                <a:gd name="connsiteY2" fmla="*/ 775341 h 775341"/>
                <a:gd name="connsiteX3" fmla="*/ 0 w 1940882"/>
                <a:gd name="connsiteY3" fmla="*/ 775341 h 775341"/>
                <a:gd name="connsiteX4" fmla="*/ 0 w 1940882"/>
                <a:gd name="connsiteY4" fmla="*/ 0 h 77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882" h="775341">
                  <a:moveTo>
                    <a:pt x="0" y="0"/>
                  </a:moveTo>
                  <a:lnTo>
                    <a:pt x="1940882" y="0"/>
                  </a:lnTo>
                  <a:lnTo>
                    <a:pt x="1940882" y="775341"/>
                  </a:lnTo>
                  <a:lnTo>
                    <a:pt x="0" y="775341"/>
                  </a:lnTo>
                  <a:lnTo>
                    <a:pt x="0" y="0"/>
                  </a:lnTo>
                  <a:close/>
                </a:path>
              </a:pathLst>
            </a:custGeom>
            <a:solidFill>
              <a:schemeClr val="accent5">
                <a:lumMod val="40000"/>
                <a:lumOff val="60000"/>
              </a:schemeClr>
            </a:solidFill>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a:lnSpc>
                  <a:spcPct val="90000"/>
                </a:lnSpc>
                <a:spcBef>
                  <a:spcPct val="0"/>
                </a:spcBef>
                <a:spcAft>
                  <a:spcPct val="35000"/>
                </a:spcAft>
              </a:pPr>
              <a:r>
                <a:rPr lang="nb-NO" sz="1467" b="1" dirty="0"/>
                <a:t>Koordinere </a:t>
              </a:r>
              <a:r>
                <a:rPr lang="nb-NO" sz="1467" b="1" dirty="0" smtClean="0"/>
                <a:t>testing og</a:t>
              </a:r>
              <a:endParaRPr lang="nb-NO" sz="1467" b="1" dirty="0"/>
            </a:p>
            <a:p>
              <a:pPr defTabSz="533387">
                <a:lnSpc>
                  <a:spcPct val="90000"/>
                </a:lnSpc>
                <a:spcBef>
                  <a:spcPct val="0"/>
                </a:spcBef>
                <a:spcAft>
                  <a:spcPct val="35000"/>
                </a:spcAft>
              </a:pPr>
              <a:r>
                <a:rPr lang="nb-NO" sz="1467" b="1" dirty="0" smtClean="0"/>
                <a:t>utrulling</a:t>
              </a:r>
            </a:p>
          </p:txBody>
        </p:sp>
        <p:sp>
          <p:nvSpPr>
            <p:cNvPr id="7" name="Rectangle 6"/>
            <p:cNvSpPr/>
            <p:nvPr/>
          </p:nvSpPr>
          <p:spPr>
            <a:xfrm>
              <a:off x="392387" y="932042"/>
              <a:ext cx="1641828" cy="4320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68414" y="1177424"/>
              <a:ext cx="1665218" cy="396736"/>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a:lnSpc>
                  <a:spcPct val="90000"/>
                </a:lnSpc>
                <a:spcBef>
                  <a:spcPct val="0"/>
                </a:spcBef>
                <a:spcAft>
                  <a:spcPct val="35000"/>
                </a:spcAft>
              </a:pPr>
              <a:r>
                <a:rPr lang="nb-NO" sz="1467" b="1" dirty="0" smtClean="0"/>
                <a:t>Behandle NKKN-søknader</a:t>
              </a:r>
            </a:p>
            <a:p>
              <a:pPr defTabSz="533387">
                <a:lnSpc>
                  <a:spcPct val="90000"/>
                </a:lnSpc>
                <a:spcBef>
                  <a:spcPct val="0"/>
                </a:spcBef>
                <a:spcAft>
                  <a:spcPct val="35000"/>
                </a:spcAft>
              </a:pPr>
              <a:r>
                <a:rPr lang="nb-NO" sz="1467" b="1" dirty="0" smtClean="0"/>
                <a:t>Videreutvikling av løsning</a:t>
              </a:r>
              <a:endParaRPr lang="nb-NO" sz="1467" b="1" dirty="0"/>
            </a:p>
          </p:txBody>
        </p:sp>
        <p:sp>
          <p:nvSpPr>
            <p:cNvPr id="10" name="Rectangle 9"/>
            <p:cNvSpPr/>
            <p:nvPr/>
          </p:nvSpPr>
          <p:spPr>
            <a:xfrm>
              <a:off x="5588875" y="2503986"/>
              <a:ext cx="1704425" cy="4320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519129" y="2134485"/>
              <a:ext cx="1168470" cy="395575"/>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a:lnSpc>
                  <a:spcPct val="90000"/>
                </a:lnSpc>
                <a:spcBef>
                  <a:spcPct val="0"/>
                </a:spcBef>
                <a:spcAft>
                  <a:spcPct val="35000"/>
                </a:spcAft>
              </a:pPr>
              <a:r>
                <a:rPr lang="nb-NO" sz="1467" b="1" dirty="0" smtClean="0"/>
                <a:t>Veiledere</a:t>
              </a:r>
              <a:endParaRPr lang="nb-NO" sz="1467" b="1" dirty="0"/>
            </a:p>
            <a:p>
              <a:pPr defTabSz="533387">
                <a:lnSpc>
                  <a:spcPct val="90000"/>
                </a:lnSpc>
                <a:spcBef>
                  <a:spcPct val="0"/>
                </a:spcBef>
                <a:spcAft>
                  <a:spcPct val="35000"/>
                </a:spcAft>
              </a:pPr>
              <a:r>
                <a:rPr lang="nb-NO" sz="1467" b="1" dirty="0" smtClean="0"/>
                <a:t>Mønsterpraksis</a:t>
              </a:r>
              <a:endParaRPr lang="nb-NO" sz="1467" b="1" dirty="0"/>
            </a:p>
          </p:txBody>
        </p:sp>
        <p:sp>
          <p:nvSpPr>
            <p:cNvPr id="25" name="Rectangle 24"/>
            <p:cNvSpPr/>
            <p:nvPr/>
          </p:nvSpPr>
          <p:spPr>
            <a:xfrm>
              <a:off x="5016691" y="3592988"/>
              <a:ext cx="1704425" cy="4320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5016691" y="3592988"/>
              <a:ext cx="1704425" cy="4320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a:lnSpc>
                  <a:spcPct val="90000"/>
                </a:lnSpc>
                <a:spcBef>
                  <a:spcPct val="0"/>
                </a:spcBef>
                <a:spcAft>
                  <a:spcPct val="35000"/>
                </a:spcAft>
              </a:pPr>
              <a:endParaRPr lang="nb-NO" sz="1200" b="1" dirty="0"/>
            </a:p>
          </p:txBody>
        </p:sp>
        <p:sp>
          <p:nvSpPr>
            <p:cNvPr id="17" name="Freeform 16"/>
            <p:cNvSpPr/>
            <p:nvPr/>
          </p:nvSpPr>
          <p:spPr>
            <a:xfrm>
              <a:off x="3703717" y="2121201"/>
              <a:ext cx="1614784" cy="363648"/>
            </a:xfrm>
            <a:custGeom>
              <a:avLst/>
              <a:gdLst>
                <a:gd name="connsiteX0" fmla="*/ 0 w 1395613"/>
                <a:gd name="connsiteY0" fmla="*/ 0 h 775341"/>
                <a:gd name="connsiteX1" fmla="*/ 1395613 w 1395613"/>
                <a:gd name="connsiteY1" fmla="*/ 0 h 775341"/>
                <a:gd name="connsiteX2" fmla="*/ 1395613 w 1395613"/>
                <a:gd name="connsiteY2" fmla="*/ 775341 h 775341"/>
                <a:gd name="connsiteX3" fmla="*/ 0 w 1395613"/>
                <a:gd name="connsiteY3" fmla="*/ 775341 h 775341"/>
                <a:gd name="connsiteX4" fmla="*/ 0 w 1395613"/>
                <a:gd name="connsiteY4" fmla="*/ 0 h 77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13" h="775341">
                  <a:moveTo>
                    <a:pt x="0" y="0"/>
                  </a:moveTo>
                  <a:lnTo>
                    <a:pt x="1395613" y="0"/>
                  </a:lnTo>
                  <a:lnTo>
                    <a:pt x="1395613" y="775341"/>
                  </a:lnTo>
                  <a:lnTo>
                    <a:pt x="0" y="775341"/>
                  </a:lnTo>
                  <a:lnTo>
                    <a:pt x="0" y="0"/>
                  </a:lnTo>
                  <a:close/>
                </a:path>
              </a:pathLst>
            </a:custGeom>
            <a:solidFill>
              <a:schemeClr val="accent5">
                <a:lumMod val="40000"/>
                <a:lumOff val="60000"/>
              </a:schemeClr>
            </a:solidFill>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a:lnSpc>
                  <a:spcPct val="90000"/>
                </a:lnSpc>
                <a:spcBef>
                  <a:spcPct val="0"/>
                </a:spcBef>
                <a:spcAft>
                  <a:spcPct val="35000"/>
                </a:spcAft>
              </a:pPr>
              <a:r>
                <a:rPr lang="nb-NO" sz="1467" b="1" dirty="0" smtClean="0"/>
                <a:t>Beskrive nasjonale behov Dialog med </a:t>
              </a:r>
              <a:r>
                <a:rPr lang="nb-NO" sz="1467" b="1" dirty="0" err="1" smtClean="0"/>
                <a:t>SoftPro</a:t>
              </a:r>
              <a:endParaRPr lang="nb-NO" sz="1467" b="1" dirty="0"/>
            </a:p>
          </p:txBody>
        </p:sp>
      </p:grpSp>
      <p:sp>
        <p:nvSpPr>
          <p:cNvPr id="23" name="Freeform 22"/>
          <p:cNvSpPr/>
          <p:nvPr/>
        </p:nvSpPr>
        <p:spPr>
          <a:xfrm>
            <a:off x="5413021" y="4149178"/>
            <a:ext cx="1321613" cy="464740"/>
          </a:xfrm>
          <a:custGeom>
            <a:avLst/>
            <a:gdLst>
              <a:gd name="connsiteX0" fmla="*/ 0 w 1395613"/>
              <a:gd name="connsiteY0" fmla="*/ 0 h 775341"/>
              <a:gd name="connsiteX1" fmla="*/ 1395613 w 1395613"/>
              <a:gd name="connsiteY1" fmla="*/ 0 h 775341"/>
              <a:gd name="connsiteX2" fmla="*/ 1395613 w 1395613"/>
              <a:gd name="connsiteY2" fmla="*/ 775341 h 775341"/>
              <a:gd name="connsiteX3" fmla="*/ 0 w 1395613"/>
              <a:gd name="connsiteY3" fmla="*/ 775341 h 775341"/>
              <a:gd name="connsiteX4" fmla="*/ 0 w 1395613"/>
              <a:gd name="connsiteY4" fmla="*/ 0 h 77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13" h="775341">
                <a:moveTo>
                  <a:pt x="0" y="0"/>
                </a:moveTo>
                <a:lnTo>
                  <a:pt x="1395613" y="0"/>
                </a:lnTo>
                <a:lnTo>
                  <a:pt x="1395613" y="775341"/>
                </a:lnTo>
                <a:lnTo>
                  <a:pt x="0" y="775341"/>
                </a:lnTo>
                <a:lnTo>
                  <a:pt x="0" y="0"/>
                </a:lnTo>
                <a:close/>
              </a:path>
            </a:pathLst>
          </a:custGeom>
          <a:solidFill>
            <a:schemeClr val="accent5">
              <a:lumMod val="40000"/>
              <a:lumOff val="60000"/>
            </a:schemeClr>
          </a:solidFill>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387">
              <a:lnSpc>
                <a:spcPct val="90000"/>
              </a:lnSpc>
              <a:spcBef>
                <a:spcPct val="0"/>
              </a:spcBef>
              <a:spcAft>
                <a:spcPct val="35000"/>
              </a:spcAft>
            </a:pPr>
            <a:r>
              <a:rPr lang="nb-NO" sz="1467" b="1" dirty="0" smtClean="0"/>
              <a:t>Nyhetsbrev og</a:t>
            </a:r>
          </a:p>
          <a:p>
            <a:pPr defTabSz="533387">
              <a:lnSpc>
                <a:spcPct val="90000"/>
              </a:lnSpc>
              <a:spcBef>
                <a:spcPct val="0"/>
              </a:spcBef>
              <a:spcAft>
                <a:spcPct val="35000"/>
              </a:spcAft>
            </a:pPr>
            <a:r>
              <a:rPr lang="nb-NO" sz="1467" b="1" dirty="0" smtClean="0"/>
              <a:t>brukerforum</a:t>
            </a:r>
          </a:p>
        </p:txBody>
      </p:sp>
      <p:sp>
        <p:nvSpPr>
          <p:cNvPr id="29" name="Plassholder for innhold 2"/>
          <p:cNvSpPr>
            <a:spLocks noGrp="1"/>
          </p:cNvSpPr>
          <p:nvPr>
            <p:ph idx="1"/>
          </p:nvPr>
        </p:nvSpPr>
        <p:spPr>
          <a:xfrm>
            <a:off x="8503338" y="2674171"/>
            <a:ext cx="2948341" cy="2998453"/>
          </a:xfrm>
        </p:spPr>
        <p:txBody>
          <a:bodyPr>
            <a:noAutofit/>
          </a:bodyPr>
          <a:lstStyle/>
          <a:p>
            <a:r>
              <a:rPr lang="nb-NO" sz="2000" dirty="0" smtClean="0"/>
              <a:t>Innovasjon og utvikling</a:t>
            </a:r>
          </a:p>
          <a:p>
            <a:r>
              <a:rPr lang="nb-NO" sz="2000" dirty="0" smtClean="0"/>
              <a:t>BHM</a:t>
            </a:r>
          </a:p>
          <a:p>
            <a:r>
              <a:rPr lang="nb-NO" sz="2000" dirty="0" smtClean="0"/>
              <a:t>Rapportering og analyse</a:t>
            </a:r>
          </a:p>
          <a:p>
            <a:r>
              <a:rPr lang="nb-NO" sz="2000" dirty="0" smtClean="0"/>
              <a:t>Veiledere og prosesser</a:t>
            </a:r>
          </a:p>
          <a:p>
            <a:r>
              <a:rPr lang="nb-NO" sz="2000" dirty="0" smtClean="0"/>
              <a:t>Fellesdatabasen</a:t>
            </a:r>
          </a:p>
          <a:p>
            <a:r>
              <a:rPr lang="nb-NO" sz="2000" dirty="0" smtClean="0"/>
              <a:t>Kommunikasjon</a:t>
            </a:r>
          </a:p>
          <a:p>
            <a:r>
              <a:rPr lang="nb-NO" sz="2000" dirty="0" smtClean="0"/>
              <a:t>NKKN forvaltning</a:t>
            </a:r>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6824" y="941485"/>
            <a:ext cx="2170358" cy="165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1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p:cNvSpPr/>
          <p:nvPr/>
        </p:nvSpPr>
        <p:spPr>
          <a:xfrm>
            <a:off x="92279" y="1473325"/>
            <a:ext cx="11736198" cy="1928675"/>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Rektangel 21"/>
          <p:cNvSpPr/>
          <p:nvPr/>
        </p:nvSpPr>
        <p:spPr>
          <a:xfrm>
            <a:off x="104642" y="3640980"/>
            <a:ext cx="11736198" cy="1928675"/>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p:cNvSpPr/>
          <p:nvPr/>
        </p:nvSpPr>
        <p:spPr>
          <a:xfrm>
            <a:off x="5972741" y="1016466"/>
            <a:ext cx="5585901" cy="4819512"/>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Rektangel 8"/>
          <p:cNvSpPr/>
          <p:nvPr/>
        </p:nvSpPr>
        <p:spPr>
          <a:xfrm>
            <a:off x="336727" y="1006679"/>
            <a:ext cx="5585901" cy="4819512"/>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p:cNvSpPr>
            <a:spLocks noGrp="1"/>
          </p:cNvSpPr>
          <p:nvPr>
            <p:ph type="title"/>
          </p:nvPr>
        </p:nvSpPr>
        <p:spPr>
          <a:xfrm>
            <a:off x="138229" y="146706"/>
            <a:ext cx="11707026" cy="728752"/>
          </a:xfrm>
        </p:spPr>
        <p:txBody>
          <a:bodyPr>
            <a:normAutofit/>
          </a:bodyPr>
          <a:lstStyle/>
          <a:p>
            <a:r>
              <a:rPr lang="nb-NO" dirty="0" smtClean="0"/>
              <a:t>Hindrer ikke lokalt eierskap og forvaltning</a:t>
            </a:r>
            <a:endParaRPr lang="nb-NO" dirty="0"/>
          </a:p>
        </p:txBody>
      </p:sp>
      <p:sp>
        <p:nvSpPr>
          <p:cNvPr id="12" name="TekstSylinder 11"/>
          <p:cNvSpPr txBox="1"/>
          <p:nvPr/>
        </p:nvSpPr>
        <p:spPr>
          <a:xfrm>
            <a:off x="1614767" y="3728154"/>
            <a:ext cx="1380121" cy="1754326"/>
          </a:xfrm>
          <a:prstGeom prst="rect">
            <a:avLst/>
          </a:prstGeom>
          <a:noFill/>
        </p:spPr>
        <p:txBody>
          <a:bodyPr wrap="none" rtlCol="0">
            <a:spAutoFit/>
          </a:bodyPr>
          <a:lstStyle/>
          <a:p>
            <a:r>
              <a:rPr lang="nb-NO" dirty="0" smtClean="0"/>
              <a:t>ERP</a:t>
            </a:r>
          </a:p>
          <a:p>
            <a:r>
              <a:rPr lang="nb-NO" dirty="0" smtClean="0"/>
              <a:t>Oracle</a:t>
            </a:r>
          </a:p>
          <a:p>
            <a:r>
              <a:rPr lang="nb-NO" dirty="0" err="1" smtClean="0"/>
              <a:t>PerMIt</a:t>
            </a:r>
            <a:endParaRPr lang="nb-NO" dirty="0" smtClean="0"/>
          </a:p>
          <a:p>
            <a:r>
              <a:rPr lang="nb-NO" dirty="0" smtClean="0"/>
              <a:t>Bygg og Flytt</a:t>
            </a:r>
          </a:p>
          <a:p>
            <a:r>
              <a:rPr lang="nb-NO" dirty="0" err="1" smtClean="0"/>
              <a:t>Clockwork</a:t>
            </a:r>
            <a:endParaRPr lang="nb-NO" dirty="0" smtClean="0"/>
          </a:p>
          <a:p>
            <a:r>
              <a:rPr lang="nb-NO" dirty="0" smtClean="0"/>
              <a:t>…</a:t>
            </a:r>
            <a:endParaRPr lang="nb-NO" dirty="0"/>
          </a:p>
        </p:txBody>
      </p:sp>
      <p:sp>
        <p:nvSpPr>
          <p:cNvPr id="13" name="TekstSylinder 12"/>
          <p:cNvSpPr txBox="1"/>
          <p:nvPr/>
        </p:nvSpPr>
        <p:spPr>
          <a:xfrm>
            <a:off x="9041658" y="3825646"/>
            <a:ext cx="2207979" cy="1477328"/>
          </a:xfrm>
          <a:prstGeom prst="rect">
            <a:avLst/>
          </a:prstGeom>
          <a:noFill/>
        </p:spPr>
        <p:txBody>
          <a:bodyPr wrap="square" rtlCol="0">
            <a:spAutoFit/>
          </a:bodyPr>
          <a:lstStyle/>
          <a:p>
            <a:r>
              <a:rPr lang="nb-NO" dirty="0" smtClean="0"/>
              <a:t>NKKN</a:t>
            </a:r>
          </a:p>
          <a:p>
            <a:r>
              <a:rPr lang="nb-NO" dirty="0" err="1" smtClean="0"/>
              <a:t>Brreg</a:t>
            </a:r>
            <a:endParaRPr lang="nb-NO" dirty="0" smtClean="0"/>
          </a:p>
          <a:p>
            <a:r>
              <a:rPr lang="nb-NO" dirty="0" smtClean="0"/>
              <a:t>Bring</a:t>
            </a:r>
            <a:endParaRPr lang="nb-NO" dirty="0"/>
          </a:p>
          <a:p>
            <a:r>
              <a:rPr lang="nb-NO" dirty="0" smtClean="0"/>
              <a:t>ADFS/brukerkontoer</a:t>
            </a:r>
          </a:p>
          <a:p>
            <a:r>
              <a:rPr lang="nb-NO" dirty="0" smtClean="0"/>
              <a:t>Fellesdatabasen</a:t>
            </a:r>
          </a:p>
        </p:txBody>
      </p:sp>
      <p:sp>
        <p:nvSpPr>
          <p:cNvPr id="14" name="TekstSylinder 13"/>
          <p:cNvSpPr txBox="1"/>
          <p:nvPr/>
        </p:nvSpPr>
        <p:spPr>
          <a:xfrm>
            <a:off x="1369958" y="1752585"/>
            <a:ext cx="2005036" cy="1754326"/>
          </a:xfrm>
          <a:prstGeom prst="rect">
            <a:avLst/>
          </a:prstGeom>
          <a:noFill/>
        </p:spPr>
        <p:txBody>
          <a:bodyPr wrap="none" rtlCol="0">
            <a:spAutoFit/>
          </a:bodyPr>
          <a:lstStyle/>
          <a:p>
            <a:r>
              <a:rPr lang="nb-NO" dirty="0" smtClean="0"/>
              <a:t>Utskrift/</a:t>
            </a:r>
            <a:r>
              <a:rPr lang="nb-NO" dirty="0"/>
              <a:t>f</a:t>
            </a:r>
            <a:r>
              <a:rPr lang="nb-NO" dirty="0" smtClean="0"/>
              <a:t>ormularer</a:t>
            </a:r>
          </a:p>
          <a:p>
            <a:r>
              <a:rPr lang="nb-NO" dirty="0" smtClean="0"/>
              <a:t>Lokale utstyrskoder</a:t>
            </a:r>
          </a:p>
          <a:p>
            <a:r>
              <a:rPr lang="nb-NO" dirty="0" smtClean="0"/>
              <a:t>(Dokumenttyper)</a:t>
            </a:r>
          </a:p>
          <a:p>
            <a:r>
              <a:rPr lang="nb-NO" dirty="0" smtClean="0"/>
              <a:t>(Egne ledetekster)</a:t>
            </a:r>
          </a:p>
          <a:p>
            <a:r>
              <a:rPr lang="nb-NO" dirty="0" smtClean="0"/>
              <a:t>Arbeidsflyt</a:t>
            </a:r>
            <a:endParaRPr lang="nb-NO" dirty="0"/>
          </a:p>
          <a:p>
            <a:endParaRPr lang="nb-NO" dirty="0"/>
          </a:p>
        </p:txBody>
      </p:sp>
      <p:sp>
        <p:nvSpPr>
          <p:cNvPr id="15" name="TekstSylinder 14"/>
          <p:cNvSpPr txBox="1"/>
          <p:nvPr/>
        </p:nvSpPr>
        <p:spPr>
          <a:xfrm>
            <a:off x="9034748" y="1752585"/>
            <a:ext cx="1663917" cy="1477328"/>
          </a:xfrm>
          <a:prstGeom prst="rect">
            <a:avLst/>
          </a:prstGeom>
          <a:noFill/>
        </p:spPr>
        <p:txBody>
          <a:bodyPr wrap="none" rtlCol="0">
            <a:spAutoFit/>
          </a:bodyPr>
          <a:lstStyle/>
          <a:p>
            <a:r>
              <a:rPr lang="nb-NO" dirty="0" smtClean="0"/>
              <a:t>Prosesser/tiltak</a:t>
            </a:r>
          </a:p>
          <a:p>
            <a:r>
              <a:rPr lang="nb-NO" dirty="0" smtClean="0"/>
              <a:t>Feilkoder</a:t>
            </a:r>
          </a:p>
          <a:p>
            <a:r>
              <a:rPr lang="nb-NO" dirty="0" smtClean="0"/>
              <a:t>Dokumenttyper</a:t>
            </a:r>
          </a:p>
          <a:p>
            <a:r>
              <a:rPr lang="nb-NO" dirty="0" smtClean="0"/>
              <a:t>Ledetekster</a:t>
            </a:r>
          </a:p>
          <a:p>
            <a:endParaRPr lang="nb-NO" dirty="0"/>
          </a:p>
        </p:txBody>
      </p:sp>
      <p:sp>
        <p:nvSpPr>
          <p:cNvPr id="18" name="TekstSylinder 17"/>
          <p:cNvSpPr txBox="1"/>
          <p:nvPr/>
        </p:nvSpPr>
        <p:spPr>
          <a:xfrm>
            <a:off x="1949840" y="1006679"/>
            <a:ext cx="2106089" cy="369332"/>
          </a:xfrm>
          <a:prstGeom prst="rect">
            <a:avLst/>
          </a:prstGeom>
          <a:noFill/>
        </p:spPr>
        <p:txBody>
          <a:bodyPr wrap="none" rtlCol="0">
            <a:spAutoFit/>
          </a:bodyPr>
          <a:lstStyle/>
          <a:p>
            <a:r>
              <a:rPr lang="nb-NO" dirty="0" smtClean="0"/>
              <a:t>Lokalt eller regionalt</a:t>
            </a:r>
            <a:endParaRPr lang="nb-NO" dirty="0"/>
          </a:p>
        </p:txBody>
      </p:sp>
      <p:sp>
        <p:nvSpPr>
          <p:cNvPr id="19" name="TekstSylinder 18"/>
          <p:cNvSpPr txBox="1"/>
          <p:nvPr/>
        </p:nvSpPr>
        <p:spPr>
          <a:xfrm>
            <a:off x="8486083" y="1006679"/>
            <a:ext cx="1072730" cy="369332"/>
          </a:xfrm>
          <a:prstGeom prst="rect">
            <a:avLst/>
          </a:prstGeom>
          <a:noFill/>
        </p:spPr>
        <p:txBody>
          <a:bodyPr wrap="none" rtlCol="0">
            <a:spAutoFit/>
          </a:bodyPr>
          <a:lstStyle/>
          <a:p>
            <a:r>
              <a:rPr lang="nb-NO" dirty="0" smtClean="0"/>
              <a:t>Nasjonalt</a:t>
            </a:r>
            <a:endParaRPr lang="nb-NO" dirty="0"/>
          </a:p>
        </p:txBody>
      </p:sp>
      <p:sp>
        <p:nvSpPr>
          <p:cNvPr id="21" name="TekstSylinder 20"/>
          <p:cNvSpPr txBox="1"/>
          <p:nvPr/>
        </p:nvSpPr>
        <p:spPr>
          <a:xfrm>
            <a:off x="45878" y="1567919"/>
            <a:ext cx="1324080" cy="369332"/>
          </a:xfrm>
          <a:prstGeom prst="rect">
            <a:avLst/>
          </a:prstGeom>
          <a:noFill/>
        </p:spPr>
        <p:txBody>
          <a:bodyPr wrap="none" rtlCol="0">
            <a:spAutoFit/>
          </a:bodyPr>
          <a:lstStyle/>
          <a:p>
            <a:r>
              <a:rPr lang="nb-NO" dirty="0" smtClean="0"/>
              <a:t>Tilpasninger</a:t>
            </a:r>
            <a:endParaRPr lang="nb-NO" dirty="0"/>
          </a:p>
        </p:txBody>
      </p:sp>
      <p:sp>
        <p:nvSpPr>
          <p:cNvPr id="23" name="TekstSylinder 22"/>
          <p:cNvSpPr txBox="1"/>
          <p:nvPr/>
        </p:nvSpPr>
        <p:spPr>
          <a:xfrm>
            <a:off x="104642" y="3640978"/>
            <a:ext cx="1430456" cy="369332"/>
          </a:xfrm>
          <a:prstGeom prst="rect">
            <a:avLst/>
          </a:prstGeom>
          <a:noFill/>
        </p:spPr>
        <p:txBody>
          <a:bodyPr wrap="none" rtlCol="0">
            <a:spAutoFit/>
          </a:bodyPr>
          <a:lstStyle/>
          <a:p>
            <a:r>
              <a:rPr lang="nb-NO" dirty="0" smtClean="0"/>
              <a:t>Integrasjoner</a:t>
            </a:r>
            <a:endParaRPr lang="nb-NO" dirty="0"/>
          </a:p>
        </p:txBody>
      </p:sp>
      <p:sp>
        <p:nvSpPr>
          <p:cNvPr id="8" name="Ellipse 7"/>
          <p:cNvSpPr/>
          <p:nvPr/>
        </p:nvSpPr>
        <p:spPr>
          <a:xfrm>
            <a:off x="3629792" y="1191345"/>
            <a:ext cx="4491579" cy="4455218"/>
          </a:xfrm>
          <a:prstGeom prst="ellipse">
            <a:avLst/>
          </a:prstGeom>
          <a:solidFill>
            <a:srgbClr val="95E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innhold 2"/>
          <p:cNvSpPr>
            <a:spLocks noGrp="1"/>
          </p:cNvSpPr>
          <p:nvPr>
            <p:ph idx="1"/>
          </p:nvPr>
        </p:nvSpPr>
        <p:spPr>
          <a:xfrm>
            <a:off x="5024988" y="2042006"/>
            <a:ext cx="1795279" cy="506513"/>
          </a:xfrm>
        </p:spPr>
        <p:txBody>
          <a:bodyPr>
            <a:normAutofit/>
          </a:bodyPr>
          <a:lstStyle/>
          <a:p>
            <a:pPr marL="0" indent="0">
              <a:buNone/>
            </a:pPr>
            <a:r>
              <a:rPr lang="nb-NO" sz="2000" dirty="0" smtClean="0"/>
              <a:t>Det enkelte HF</a:t>
            </a:r>
            <a:endParaRPr lang="nb-NO" sz="2000" dirty="0"/>
          </a:p>
        </p:txBody>
      </p:sp>
      <p:pic>
        <p:nvPicPr>
          <p:cNvPr id="4" name="Bildobjekt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8300" y="2756402"/>
            <a:ext cx="2087978" cy="1582854"/>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p:nvSpPr>
        <p:spPr>
          <a:xfrm>
            <a:off x="3421395" y="2264765"/>
            <a:ext cx="1241933" cy="372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smtClean="0"/>
              <a:t>Lokale tilpasninger</a:t>
            </a:r>
            <a:endParaRPr lang="nb-NO" sz="1100" dirty="0"/>
          </a:p>
        </p:txBody>
      </p:sp>
      <p:sp>
        <p:nvSpPr>
          <p:cNvPr id="11" name="Rektangel 10"/>
          <p:cNvSpPr/>
          <p:nvPr/>
        </p:nvSpPr>
        <p:spPr>
          <a:xfrm>
            <a:off x="7379748" y="4255972"/>
            <a:ext cx="1275145" cy="49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smtClean="0"/>
              <a:t>Nasjonale/felles integrasjoner</a:t>
            </a:r>
            <a:endParaRPr lang="nb-NO" sz="1100" dirty="0"/>
          </a:p>
        </p:txBody>
      </p:sp>
      <p:sp>
        <p:nvSpPr>
          <p:cNvPr id="5" name="Rektangel 4"/>
          <p:cNvSpPr/>
          <p:nvPr/>
        </p:nvSpPr>
        <p:spPr>
          <a:xfrm>
            <a:off x="7379749" y="2275598"/>
            <a:ext cx="1275145" cy="350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smtClean="0"/>
              <a:t>Nasjonale </a:t>
            </a:r>
            <a:r>
              <a:rPr lang="nb-NO" sz="1100" dirty="0"/>
              <a:t>t</a:t>
            </a:r>
            <a:r>
              <a:rPr lang="nb-NO" sz="1100" dirty="0" smtClean="0"/>
              <a:t>ilpasninger</a:t>
            </a:r>
            <a:endParaRPr lang="nb-NO" sz="1100" dirty="0"/>
          </a:p>
        </p:txBody>
      </p:sp>
      <p:sp>
        <p:nvSpPr>
          <p:cNvPr id="6" name="Rektangel 5"/>
          <p:cNvSpPr/>
          <p:nvPr/>
        </p:nvSpPr>
        <p:spPr>
          <a:xfrm>
            <a:off x="3421396" y="4255972"/>
            <a:ext cx="1241932" cy="491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100" dirty="0" smtClean="0"/>
              <a:t>Lokale integrasjoner</a:t>
            </a:r>
            <a:endParaRPr lang="nb-NO" sz="1100" dirty="0"/>
          </a:p>
        </p:txBody>
      </p:sp>
    </p:spTree>
    <p:extLst>
      <p:ext uri="{BB962C8B-B14F-4D97-AF65-F5344CB8AC3E}">
        <p14:creationId xmlns:p14="http://schemas.microsoft.com/office/powerpoint/2010/main" val="2737492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US - Overordn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pptx" id="{5E02342F-8BE3-4F5F-92B6-B7D164680CC6}" vid="{3B3EEA81-5EA5-4521-BF24-6AB63058D9AC}"/>
    </a:ext>
  </a:extLst>
</a:theme>
</file>

<file path=ppt/theme/theme2.xml><?xml version="1.0" encoding="utf-8"?>
<a:theme xmlns:a="http://schemas.openxmlformats.org/drawingml/2006/main" name="1_OUS - Overordn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pptx" id="{5E02342F-8BE3-4F5F-92B6-B7D164680CC6}" vid="{3B3EEA81-5EA5-4521-BF24-6AB63058D9A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Template>
  <TotalTime>0</TotalTime>
  <Words>2476</Words>
  <Application>Microsoft Office PowerPoint</Application>
  <PresentationFormat>Widescreen</PresentationFormat>
  <Paragraphs>492</Paragraphs>
  <Slides>29</Slides>
  <Notes>23</Notes>
  <HiddenSlides>1</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29</vt:i4>
      </vt:variant>
    </vt:vector>
  </HeadingPairs>
  <TitlesOfParts>
    <vt:vector size="34" baseType="lpstr">
      <vt:lpstr>Arial</vt:lpstr>
      <vt:lpstr>Calibri</vt:lpstr>
      <vt:lpstr>Times New Roman</vt:lpstr>
      <vt:lpstr>OUS - Overordnet</vt:lpstr>
      <vt:lpstr>1_OUS - Overordnet</vt:lpstr>
      <vt:lpstr>NNB Seminar       2.november 2022    BHM Medusa</vt:lpstr>
      <vt:lpstr>Hvorfor Medusa?</vt:lpstr>
      <vt:lpstr>PowerPoint-presentasjon</vt:lpstr>
      <vt:lpstr>PowerPoint-presentasjon</vt:lpstr>
      <vt:lpstr>Eksempel 1: Feilkode på utstyr</vt:lpstr>
      <vt:lpstr>Eksempel 2: Antall aktive MTU</vt:lpstr>
      <vt:lpstr>Hvilke HF er på nasjonal Medusa?</vt:lpstr>
      <vt:lpstr>Nasjonalt forvaltningsråd for MTA og BHM</vt:lpstr>
      <vt:lpstr>Hindrer ikke lokalt eierskap og forvaltning</vt:lpstr>
      <vt:lpstr>BHM-gruppa</vt:lpstr>
      <vt:lpstr>Hva foregår i gruppa? </vt:lpstr>
      <vt:lpstr>Hvilke saker blir spilt over til Softpro?</vt:lpstr>
      <vt:lpstr>Mal for endringsønsker</vt:lpstr>
      <vt:lpstr>BHM-saker løst i 2022</vt:lpstr>
      <vt:lpstr>Hva jobber vi med nå</vt:lpstr>
      <vt:lpstr>Sikkerhetsmelding</vt:lpstr>
      <vt:lpstr>Arbeidsgruppa Innovasjon og utvikling</vt:lpstr>
      <vt:lpstr>Siste nytt fra Malmø</vt:lpstr>
      <vt:lpstr>Framtiden sett fra SoftPro</vt:lpstr>
      <vt:lpstr>Neste versjon</vt:lpstr>
      <vt:lpstr>Dinosaur i myr</vt:lpstr>
      <vt:lpstr>Digital bestillingsløsning</vt:lpstr>
      <vt:lpstr>Vestlandspasienten</vt:lpstr>
      <vt:lpstr>Pasientens behov</vt:lpstr>
      <vt:lpstr>BHM sitt behov  </vt:lpstr>
      <vt:lpstr>Veien videre </vt:lpstr>
      <vt:lpstr>Hvordan melde feil?</vt:lpstr>
      <vt:lpstr>medusaforvaltning.no</vt:lpstr>
      <vt:lpstr>Oppsummert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2019-04-07T18:32:47Z</dcterms:created>
  <dcterms:modified xsi:type="dcterms:W3CDTF">2022-11-10T11:50:09Z</dcterms:modified>
  <cp:contentStatus/>
</cp:coreProperties>
</file>