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548" r:id="rId2"/>
    <p:sldId id="549" r:id="rId3"/>
    <p:sldId id="555" r:id="rId4"/>
    <p:sldId id="569" r:id="rId5"/>
    <p:sldId id="554" r:id="rId6"/>
    <p:sldId id="558" r:id="rId7"/>
    <p:sldId id="561" r:id="rId8"/>
    <p:sldId id="562" r:id="rId9"/>
    <p:sldId id="563" r:id="rId10"/>
    <p:sldId id="564" r:id="rId11"/>
    <p:sldId id="565" r:id="rId12"/>
    <p:sldId id="566" r:id="rId13"/>
    <p:sldId id="567" r:id="rId14"/>
    <p:sldId id="568" r:id="rId15"/>
    <p:sldId id="559" r:id="rId16"/>
  </p:sldIdLst>
  <p:sldSz cx="12192000" cy="6858000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E7A5"/>
    <a:srgbClr val="76C5F6"/>
    <a:srgbClr val="F9ADA5"/>
    <a:srgbClr val="76E08A"/>
    <a:srgbClr val="6FCACF"/>
    <a:srgbClr val="007777"/>
    <a:srgbClr val="004A93"/>
    <a:srgbClr val="AFCA0B"/>
    <a:srgbClr val="004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488" autoAdjust="0"/>
    <p:restoredTop sz="83768" autoAdjust="0"/>
  </p:normalViewPr>
  <p:slideViewPr>
    <p:cSldViewPr snapToGrid="0">
      <p:cViewPr varScale="1">
        <p:scale>
          <a:sx n="127" d="100"/>
          <a:sy n="127" d="100"/>
        </p:scale>
        <p:origin x="3780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200"/>
    </p:cViewPr>
  </p:sorterViewPr>
  <p:notesViewPr>
    <p:cSldViewPr snapToGrid="0">
      <p:cViewPr varScale="1">
        <p:scale>
          <a:sx n="92" d="100"/>
          <a:sy n="92" d="100"/>
        </p:scale>
        <p:origin x="375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4E7D081D-00C4-4F27-9FB7-56F92581F7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9BACA8F7-0286-4A69-9296-22043389E7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FEF7D19B-ABB8-405D-A632-EBD6DB666D36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6CA398D-6E38-4B3E-8448-CD13E404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DF9B3648-8466-4A18-B775-5927BEB2B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B92817C7-0CD1-4AB6-A161-706ECA8E8A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214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73FAAF9F-1699-E943-ACCE-9682E6851D55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479F8C22-4B7E-C849-A7FA-08599E78BF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168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3FF05FE-4686-4401-8435-3184D20E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DE55D9E-DCCB-4C6A-B993-B4E3406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8D73E658-A926-4C2C-98EE-AB70A1D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FA45D2A-9AD5-4FA0-8B4D-3F277D66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4348607" cy="1194380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986C8ECE-38F8-4390-AC09-623FD14A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6" y="2978331"/>
            <a:ext cx="4348606" cy="137742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D529F53-5CF9-4D77-8899-65700A0566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1"/>
            <a:ext cx="6095999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18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303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loverskrif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AA9C0BB-5039-4A1C-947B-6743E2CB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30C9680-88E9-452A-BB51-C51AB99C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3484A42-984E-4758-86EA-2B21CC0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38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59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B4D85B6-5136-43C2-BCCA-FFE613761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8CFEB4D9-AD72-4B60-95EB-31621B6E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D57DF29E-3BF1-4C83-88E7-8D3E0A6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233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16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03113684-BC8C-4B54-B1C4-2C234332B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2BE7DA01-5E20-41BD-826E-7F328002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A34D5D0D-229E-4AF7-928B-37C41B66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000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88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C4F0BCF0-D77D-4BAC-ACC6-E58E2771C8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A8BB17A-3886-437E-B029-FA39EB4C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FD7AEDA9-25F3-4EBC-AEFD-6D675442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49582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36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E431200A-E5F1-4F37-8164-2FFA693EC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AB19BB-2DBF-4D3A-8459-E3D69AC6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75FB2E99-4EC2-4268-AB1B-CDAADA5B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b-NO" dirty="0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64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1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30BD98DE-0FE7-4EE7-BD09-E062E3DFF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B23F4A9D-4298-4A99-BC78-A135ACB9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55F2F4FF-176B-4A6C-93AD-E9D9F50C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889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416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9F6BAA13-0830-4EAC-B836-D5C1707063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D51A3243-C799-46F9-AD23-9C216B88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27A667A7-0101-4FE5-B036-E06942A9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825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B7FA2FC1-303A-41AE-893E-D166CE77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23F59A7-2729-4B8A-AAF9-7793D267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4188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:a16="http://schemas.microsoft.com/office/drawing/2014/main" id="{8672E4AF-E70B-4478-86F5-CE8AE7E854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:a16="http://schemas.microsoft.com/office/drawing/2014/main" id="{E4FBBD37-7F67-4259-B493-0B636DB8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95BA5566-A5E0-4321-B599-BEB03BF1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1315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70DA433E-E19E-4759-8678-A4A2C1FD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0C9783D8-1EF3-4B37-9ED6-215985DC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5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4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 smtClean="0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:a16="http://schemas.microsoft.com/office/drawing/2014/main" id="{B49A3FFB-6076-1A41-984A-4C78544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:a16="http://schemas.microsoft.com/office/drawing/2014/main" id="{CD73630F-A3D6-904E-99E5-08307F87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89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:a16="http://schemas.microsoft.com/office/drawing/2014/main" id="{4431F304-E76D-3146-964B-14DFE1E9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:a16="http://schemas.microsoft.com/office/drawing/2014/main" id="{4661CA4A-8E0E-8C49-BC3E-1A4B3C98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4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2">
            <a:extLst>
              <a:ext uri="{FF2B5EF4-FFF2-40B4-BE49-F238E27FC236}">
                <a16:creationId xmlns:a16="http://schemas.microsoft.com/office/drawing/2014/main" id="{0B3AA98A-AB8C-42AF-A30A-D209CA99F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053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60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6C8E5455-3D59-4FA3-A1BA-DEA033D3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60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4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FC42E7-C7B6-4BB1-8678-1916449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18FC5351-58AB-4694-B2C5-C21BBC38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FD0D3338-C838-4294-B690-189DBEA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2A64C9D0-EBD5-4D33-BD7B-CCF2F5E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A03B7481-3688-4B04-B67E-23B7FD9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F73DD26-4037-4A18-A05E-AA134B9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F496E061-70AD-45E6-B695-FC98F914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7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88D2398-FC0D-4E0C-B5AD-8C2E8FAF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8449673-CC7C-4DA6-A417-52E1BA9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FF766-412E-462A-8F5D-C7E95663E47D}" type="datetimeFigureOut">
              <a:rPr lang="nb-NO" smtClean="0"/>
              <a:t>28.05.2024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A87EF4F6-FD80-4958-8E24-E370421914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55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F13CE7-7E72-49FD-9179-672195A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1C6E529-3426-4CD8-8DE8-704A00260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D905DCFF-9452-43CA-A8F2-63B746EF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632053" y="6290520"/>
            <a:ext cx="1200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4A93"/>
                </a:solidFill>
              </a:defRPr>
            </a:lvl1pPr>
          </a:lstStyle>
          <a:p>
            <a:fld id="{958FF766-412E-462A-8F5D-C7E95663E47D}" type="datetimeFigureOut">
              <a:rPr lang="nb-NO" smtClean="0"/>
              <a:pPr/>
              <a:t>28.05.2024</a:t>
            </a:fld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2F726A0-91AD-490D-8F7E-2F883D0BD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84320" y="6292742"/>
            <a:ext cx="58478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A93"/>
                </a:solidFill>
              </a:defRPr>
            </a:lvl1pPr>
          </a:lstStyle>
          <a:p>
            <a:endParaRPr lang="nb-NO" dirty="0" smtClean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6EDB195-5C8F-492E-BE84-4A9C1B3F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74303" y="6292742"/>
            <a:ext cx="859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4A93"/>
                </a:solidFill>
              </a:defRPr>
            </a:lvl1pPr>
          </a:lstStyle>
          <a:p>
            <a:fld id="{06668B70-52D5-4929-987C-994778F03EBF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 userDrawn="1"/>
        </p:nvPicPr>
        <p:blipFill>
          <a:blip r:embed="rId2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33" y="6208083"/>
            <a:ext cx="2042160" cy="530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71" r:id="rId4"/>
    <p:sldLayoutId id="2147483672" r:id="rId5"/>
    <p:sldLayoutId id="2147483670" r:id="rId6"/>
    <p:sldLayoutId id="2147483654" r:id="rId7"/>
    <p:sldLayoutId id="2147483655" r:id="rId8"/>
    <p:sldLayoutId id="2147483651" r:id="rId9"/>
    <p:sldLayoutId id="2147483674" r:id="rId10"/>
    <p:sldLayoutId id="2147483660" r:id="rId11"/>
    <p:sldLayoutId id="2147483675" r:id="rId12"/>
    <p:sldLayoutId id="2147483661" r:id="rId13"/>
    <p:sldLayoutId id="2147483676" r:id="rId14"/>
    <p:sldLayoutId id="2147483673" r:id="rId15"/>
    <p:sldLayoutId id="2147483677" r:id="rId16"/>
    <p:sldLayoutId id="2147483664" r:id="rId17"/>
    <p:sldLayoutId id="2147483678" r:id="rId18"/>
    <p:sldLayoutId id="2147483665" r:id="rId19"/>
    <p:sldLayoutId id="2147483679" r:id="rId20"/>
    <p:sldLayoutId id="2147483666" r:id="rId21"/>
    <p:sldLayoutId id="2147483680" r:id="rId22"/>
    <p:sldLayoutId id="2147483667" r:id="rId23"/>
    <p:sldLayoutId id="2147483681" r:id="rId24"/>
    <p:sldLayoutId id="2147483668" r:id="rId25"/>
    <p:sldLayoutId id="2147483682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A9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lovdata.no/dokument/NL/lov/2018-06-15-38/gdpr/ARTIKKEL_30#gdpr&amp;" TargetMode="External"/><Relationship Id="rId2" Type="http://schemas.openxmlformats.org/officeDocument/2006/relationships/hyperlink" Target="https://www.ehelse.no/normen/normen-dokumenter/Medisinsk%20utstyr%20personvern%20og%20informasjonssikkerhet%20Veileder/_/attachment/inline/27941992-f189-4c66-86fb-31381e288a8a:d0515288dc05145efc95136eb9ec28d7f3eda67f/Veileder%20informasjonssikkerhet%20og%20personvern%20-medisinsk%20utstyr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dusaforvaltning.no/2024/04/16/veileder-utfylling-av-personvernfane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12410" y="2353582"/>
            <a:ext cx="10515600" cy="1325563"/>
          </a:xfrm>
        </p:spPr>
        <p:txBody>
          <a:bodyPr/>
          <a:lstStyle/>
          <a:p>
            <a:pPr algn="ctr"/>
            <a:r>
              <a:rPr lang="nb-NO" dirty="0" smtClean="0"/>
              <a:t>Oppdatert personvernfane i Medusa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12410" y="1595280"/>
            <a:ext cx="10515600" cy="4571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3067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1 på utstyrsnivå:</a:t>
            </a:r>
            <a:br>
              <a:rPr lang="nb-NO" dirty="0" smtClean="0"/>
            </a:br>
            <a:r>
              <a:rPr lang="nb-NO" dirty="0" smtClean="0"/>
              <a:t>Medisinsk </a:t>
            </a:r>
            <a:r>
              <a:rPr lang="nb-NO" dirty="0"/>
              <a:t>utstyr uten behandling av informasjon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386" y="1959427"/>
            <a:ext cx="3319004" cy="3877215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1950" y="2235199"/>
            <a:ext cx="5300080" cy="3069427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1410335" y="1590095"/>
            <a:ext cx="202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Medusa frem til nå: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7457984" y="1636261"/>
            <a:ext cx="3268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Medusa versjon 7.02.xx</a:t>
            </a:r>
            <a:br>
              <a:rPr lang="nb-NO" dirty="0" smtClean="0"/>
            </a:br>
            <a:r>
              <a:rPr lang="nb-NO" dirty="0" smtClean="0"/>
              <a:t>Kun nødvendig informasjon vises</a:t>
            </a:r>
            <a:endParaRPr lang="nb-NO" dirty="0"/>
          </a:p>
        </p:txBody>
      </p:sp>
      <p:sp>
        <p:nvSpPr>
          <p:cNvPr id="3" name="TekstSylinder 2"/>
          <p:cNvSpPr txBox="1"/>
          <p:nvPr/>
        </p:nvSpPr>
        <p:spPr>
          <a:xfrm>
            <a:off x="2119085" y="3396343"/>
            <a:ext cx="8902630" cy="58477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nb-NO" sz="3200" b="1" dirty="0" smtClean="0"/>
              <a:t>Personvern på utstyrsnivå kan nå </a:t>
            </a:r>
            <a:r>
              <a:rPr lang="nb-NO" sz="3200" b="1" dirty="0" err="1" smtClean="0"/>
              <a:t>masseoppdateres</a:t>
            </a:r>
            <a:endParaRPr lang="nb-NO" sz="3200" b="1" dirty="0"/>
          </a:p>
        </p:txBody>
      </p:sp>
    </p:spTree>
    <p:extLst>
      <p:ext uri="{BB962C8B-B14F-4D97-AF65-F5344CB8AC3E}">
        <p14:creationId xmlns:p14="http://schemas.microsoft.com/office/powerpoint/2010/main" val="161624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3 på kodenivå:</a:t>
            </a:r>
            <a:br>
              <a:rPr lang="nb-NO" dirty="0" smtClean="0"/>
            </a:br>
            <a:r>
              <a:rPr lang="nb-NO" dirty="0"/>
              <a:t>Medisinsk utstyr tilknyttet nettverk. 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029" y="3318484"/>
            <a:ext cx="3591426" cy="1019317"/>
          </a:xfrm>
          <a:prstGeom prst="rect">
            <a:avLst/>
          </a:prstGeom>
        </p:spPr>
      </p:pic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1839086" y="2957739"/>
            <a:ext cx="2877457" cy="424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Frem til nå i Medusa: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7766394" y="1967728"/>
            <a:ext cx="25923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600" dirty="0" smtClean="0"/>
              <a:t>Normens veileder</a:t>
            </a:r>
            <a:endParaRPr lang="nb-NO" sz="2600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2781" y="2460171"/>
            <a:ext cx="3659538" cy="3269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52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036" y="2223315"/>
            <a:ext cx="6624441" cy="3568218"/>
          </a:xfrm>
          <a:prstGeom prst="rect">
            <a:avLst/>
          </a:prstGeom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3 på kodenivå:</a:t>
            </a:r>
            <a:br>
              <a:rPr lang="nb-NO" dirty="0" smtClean="0"/>
            </a:br>
            <a:r>
              <a:rPr lang="nb-NO" dirty="0"/>
              <a:t>Medisinsk utstyr tilknyttet nettverk.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4197658" y="1799226"/>
            <a:ext cx="3277199" cy="424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Medusa versjon 7.02.xx:</a:t>
            </a:r>
            <a:endParaRPr lang="nb-NO" dirty="0"/>
          </a:p>
        </p:txBody>
      </p:sp>
      <p:cxnSp>
        <p:nvCxnSpPr>
          <p:cNvPr id="5" name="Rett pilkobling 4"/>
          <p:cNvCxnSpPr/>
          <p:nvPr/>
        </p:nvCxnSpPr>
        <p:spPr>
          <a:xfrm flipH="1">
            <a:off x="4615543" y="2503714"/>
            <a:ext cx="1683657" cy="254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/>
          <p:nvPr/>
        </p:nvCxnSpPr>
        <p:spPr>
          <a:xfrm flipH="1">
            <a:off x="8382001" y="4383314"/>
            <a:ext cx="580570" cy="8917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/>
          <p:cNvSpPr txBox="1"/>
          <p:nvPr/>
        </p:nvSpPr>
        <p:spPr>
          <a:xfrm>
            <a:off x="6235094" y="2319048"/>
            <a:ext cx="2479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Henvisning til Scenario 3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9017849" y="4007424"/>
            <a:ext cx="28987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Her må det gjøres aktive valg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Mellom «Ja» eller «Nei»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089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3 på kodenivå:</a:t>
            </a:r>
            <a:br>
              <a:rPr lang="nb-NO" dirty="0" smtClean="0"/>
            </a:br>
            <a:r>
              <a:rPr lang="nb-NO" dirty="0"/>
              <a:t>Medisinsk utstyr tilknyttet nettverk.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619885" y="3224742"/>
            <a:ext cx="3277199" cy="424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Medusa versjon 7.02.xx: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1885" y="1623435"/>
            <a:ext cx="5675087" cy="405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61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3 på utstyrsnivå:</a:t>
            </a:r>
            <a:br>
              <a:rPr lang="nb-NO" dirty="0" smtClean="0"/>
            </a:br>
            <a:r>
              <a:rPr lang="nb-NO" dirty="0"/>
              <a:t>Medisinsk utstyr tilknyttet nettverk.</a:t>
            </a:r>
          </a:p>
        </p:txBody>
      </p:sp>
      <p:sp>
        <p:nvSpPr>
          <p:cNvPr id="9" name="TekstSylinder 8"/>
          <p:cNvSpPr txBox="1"/>
          <p:nvPr/>
        </p:nvSpPr>
        <p:spPr>
          <a:xfrm>
            <a:off x="1410335" y="1590095"/>
            <a:ext cx="2020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Endring av revisjon: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358" y="1959427"/>
            <a:ext cx="4285542" cy="3875317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4200" y="1550570"/>
            <a:ext cx="4715011" cy="4284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7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/>
          <a:lstStyle/>
          <a:p>
            <a:r>
              <a:rPr lang="nb-NO" dirty="0" smtClean="0"/>
              <a:t>Personvernfanen – veien videre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5825" y="1332688"/>
            <a:ext cx="11060349" cy="4335141"/>
          </a:xfrm>
        </p:spPr>
        <p:txBody>
          <a:bodyPr>
            <a:normAutofit lnSpcReduction="10000"/>
          </a:bodyPr>
          <a:lstStyle/>
          <a:p>
            <a:r>
              <a:rPr lang="nb-NO" dirty="0" smtClean="0"/>
              <a:t>Ansvar for oppfølging av personvern på et sykehus ligger ikke hos MTA, men hvem kan ellers svare for sårbarhet på utstyr?</a:t>
            </a:r>
          </a:p>
          <a:p>
            <a:r>
              <a:rPr lang="nb-NO" dirty="0" smtClean="0"/>
              <a:t>En oppdatering av data i personvernfanen vil kreve mye resurser. Bør dette prioriteres?</a:t>
            </a:r>
          </a:p>
          <a:p>
            <a:r>
              <a:rPr lang="nb-NO" dirty="0" smtClean="0"/>
              <a:t>NKKN inneholder nesten 19000 koder (unike modeller på typenivå)</a:t>
            </a:r>
          </a:p>
          <a:p>
            <a:pPr lvl="1"/>
            <a:r>
              <a:rPr lang="nb-NO" dirty="0" smtClean="0"/>
              <a:t>Skal hver enkelt database oppdatere disse hver for seg?</a:t>
            </a:r>
          </a:p>
          <a:p>
            <a:pPr lvl="1"/>
            <a:r>
              <a:rPr lang="nb-NO" dirty="0" smtClean="0"/>
              <a:t>En god løsning kan være integrasjon mot NKKN. Alt som registreres på kodenivå i en database, sendes opp til NKKN og spres deretter ut til alle databaser. Et slikt oppsett vil kreve noen resurser fra FVR / NKKN-gruppa</a:t>
            </a:r>
          </a:p>
          <a:p>
            <a:pPr lvl="1"/>
            <a:r>
              <a:rPr lang="nb-NO" dirty="0" smtClean="0"/>
              <a:t>Oppdateringer på utstyrsnivå må fremdeles utføres lokalt, men nå kan vi i det minste </a:t>
            </a:r>
            <a:r>
              <a:rPr lang="nb-NO" dirty="0" err="1" smtClean="0"/>
              <a:t>masseoppdatere</a:t>
            </a:r>
            <a:r>
              <a:rPr lang="nb-NO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869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17113" y="225522"/>
            <a:ext cx="10515600" cy="835461"/>
          </a:xfrm>
        </p:spPr>
        <p:txBody>
          <a:bodyPr/>
          <a:lstStyle/>
          <a:p>
            <a:r>
              <a:rPr lang="nb-NO" dirty="0" smtClean="0"/>
              <a:t>Historie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8834" y="904672"/>
            <a:ext cx="10633879" cy="4766554"/>
          </a:xfrm>
        </p:spPr>
        <p:txBody>
          <a:bodyPr>
            <a:normAutofit/>
          </a:bodyPr>
          <a:lstStyle/>
          <a:p>
            <a:pPr lvl="1"/>
            <a:r>
              <a:rPr lang="nb-NO" dirty="0"/>
              <a:t>Personvernforordningen (GDPR</a:t>
            </a:r>
            <a:r>
              <a:rPr lang="nb-NO" dirty="0" smtClean="0"/>
              <a:t>)</a:t>
            </a:r>
          </a:p>
          <a:p>
            <a:pPr lvl="2"/>
            <a:r>
              <a:rPr lang="nb-NO" dirty="0"/>
              <a:t>Forordningen ble formelt vedtatt i EU i 27. april 2016. Forordningen begynte å gjelde i EU 25. mai 2018, som er 2 år og 20 dager etter publikasjon i </a:t>
            </a:r>
            <a:r>
              <a:rPr lang="nb-NO" dirty="0" err="1"/>
              <a:t>Official</a:t>
            </a:r>
            <a:r>
              <a:rPr lang="nb-NO" dirty="0"/>
              <a:t> Journal, jf. forordningens artikkel 99 (1). Norge er for tiden i dialog med de øvrige EØS/EFTA-landene og EU med sikte på innlemmelse av forordningen i EØS-avtalen.</a:t>
            </a:r>
          </a:p>
          <a:p>
            <a:pPr lvl="2"/>
            <a:endParaRPr lang="nb-NO" dirty="0"/>
          </a:p>
          <a:p>
            <a:pPr lvl="2"/>
            <a:r>
              <a:rPr lang="nb-NO" dirty="0"/>
              <a:t>Som nevnt ovenfor er Stortingets forhåndssamtykke til innlemming i EØS-avtalen innhentet og de nødvendige lovendringer vedtatt</a:t>
            </a:r>
            <a:r>
              <a:rPr lang="nb-NO" dirty="0" smtClean="0"/>
              <a:t>.</a:t>
            </a:r>
            <a:endParaRPr lang="nb-NO" dirty="0"/>
          </a:p>
          <a:p>
            <a:pPr lvl="1"/>
            <a:r>
              <a:rPr lang="nb-NO" dirty="0" smtClean="0"/>
              <a:t>Som følge av dette utvikler </a:t>
            </a:r>
            <a:r>
              <a:rPr lang="nb-NO" dirty="0" err="1" smtClean="0"/>
              <a:t>SoftPro</a:t>
            </a:r>
            <a:r>
              <a:rPr lang="nb-NO" dirty="0" smtClean="0"/>
              <a:t> en ny fane på kode og utstyrsnivå kalt sikkerhet</a:t>
            </a:r>
          </a:p>
          <a:p>
            <a:pPr lvl="2"/>
            <a:r>
              <a:rPr lang="nb-NO" dirty="0" smtClean="0"/>
              <a:t>Dette for at det MTA skal kunne dokumentere sårbarheter rundt personvern på utstyr.</a:t>
            </a:r>
          </a:p>
        </p:txBody>
      </p:sp>
    </p:spTree>
    <p:extLst>
      <p:ext uri="{BB962C8B-B14F-4D97-AF65-F5344CB8AC3E}">
        <p14:creationId xmlns:p14="http://schemas.microsoft.com/office/powerpoint/2010/main" val="243363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Forordningen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71714" y="1690687"/>
            <a:ext cx="11400972" cy="3868283"/>
          </a:xfrm>
        </p:spPr>
        <p:txBody>
          <a:bodyPr>
            <a:normAutofit lnSpcReduction="10000"/>
          </a:bodyPr>
          <a:lstStyle/>
          <a:p>
            <a:r>
              <a:rPr lang="nb-NO" dirty="0"/>
              <a:t>Virksomheter får utvidete plikter, herunder til å informere om hvordan virksom­heten behandler personopplysninger, til å utrede person­vern­konse­kvenser ved tiltak som utgjør en stor risiko for personvernet og til å varsle om </a:t>
            </a:r>
            <a:r>
              <a:rPr lang="nb-NO" dirty="0" smtClean="0"/>
              <a:t>sikkerhets­brudd.</a:t>
            </a:r>
          </a:p>
          <a:p>
            <a:r>
              <a:rPr lang="nb-NO" dirty="0" smtClean="0"/>
              <a:t>De </a:t>
            </a:r>
            <a:r>
              <a:rPr lang="nb-NO" dirty="0"/>
              <a:t>nasjonale tilsynsmyndighetene (Datatilsynet i Norge) gis nye verktøy for sanksjonere brudd på regelverket, herunder myndighet til å ilegge bøter på inntil 20 millioner euro, eller der det gjelder et selskap, inntil 4% av selskapets årlige omsetning på verdensbasis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sz="1500" dirty="0" smtClean="0"/>
          </a:p>
          <a:p>
            <a:pPr marL="0" indent="0">
              <a:buNone/>
            </a:pPr>
            <a:r>
              <a:rPr lang="nb-NO" sz="1500" dirty="0" smtClean="0"/>
              <a:t>Kilde</a:t>
            </a:r>
            <a:r>
              <a:rPr lang="nb-NO" sz="1500" dirty="0"/>
              <a:t>: https://www.regjeringen.no/no/sub/eos-notatbasen/notatene/2014/aug/forslag-til-personvernforordning/id2433856/</a:t>
            </a:r>
          </a:p>
        </p:txBody>
      </p:sp>
    </p:spTree>
    <p:extLst>
      <p:ext uri="{BB962C8B-B14F-4D97-AF65-F5344CB8AC3E}">
        <p14:creationId xmlns:p14="http://schemas.microsoft.com/office/powerpoint/2010/main" val="269534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/>
          <a:lstStyle/>
          <a:p>
            <a:r>
              <a:rPr lang="nb-NO" dirty="0" smtClean="0"/>
              <a:t>Vurderinger av koder og utstyr frem til nå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5825" y="1332688"/>
            <a:ext cx="11060349" cy="4364169"/>
          </a:xfrm>
        </p:spPr>
        <p:txBody>
          <a:bodyPr>
            <a:normAutofit/>
          </a:bodyPr>
          <a:lstStyle/>
          <a:p>
            <a:r>
              <a:rPr lang="nb-NO" dirty="0" smtClean="0"/>
              <a:t>Faggruppe IKT ved MTA på St. Olav startet en omfattende gjennomgang og registrering både på kode og utstyrsnivå.</a:t>
            </a:r>
          </a:p>
          <a:p>
            <a:r>
              <a:rPr lang="nb-NO" dirty="0" smtClean="0"/>
              <a:t>Disse data har senere blitt delt nasjonalt ved hjelp av </a:t>
            </a:r>
            <a:r>
              <a:rPr lang="nb-NO" dirty="0" err="1" smtClean="0"/>
              <a:t>SoftPro</a:t>
            </a:r>
            <a:r>
              <a:rPr lang="nb-NO" dirty="0" smtClean="0"/>
              <a:t>.</a:t>
            </a:r>
          </a:p>
          <a:p>
            <a:r>
              <a:rPr lang="nb-NO" dirty="0" smtClean="0"/>
              <a:t>Dette arbeidet ble stanset da det kom beskjed fra Normen om at ny veileder ville komme.</a:t>
            </a:r>
          </a:p>
          <a:p>
            <a:pPr lvl="1"/>
            <a:r>
              <a:rPr lang="nb-NO" dirty="0" smtClean="0"/>
              <a:t>På kodenivå ville det bli en økning fra tre til ni egenskaper</a:t>
            </a:r>
          </a:p>
          <a:p>
            <a:pPr lvl="1"/>
            <a:r>
              <a:rPr lang="nb-NO" dirty="0" smtClean="0"/>
              <a:t>Det ville bli presentert ulike Scenario, som kunne gjøre personvernfanene i Medusa mer dynamiske.</a:t>
            </a:r>
          </a:p>
        </p:txBody>
      </p:sp>
    </p:spTree>
    <p:extLst>
      <p:ext uri="{BB962C8B-B14F-4D97-AF65-F5344CB8AC3E}">
        <p14:creationId xmlns:p14="http://schemas.microsoft.com/office/powerpoint/2010/main" val="1115507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/>
          <a:lstStyle/>
          <a:p>
            <a:r>
              <a:rPr lang="nb-NO" dirty="0" smtClean="0"/>
              <a:t>Ny løsning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65825" y="1332688"/>
            <a:ext cx="11060349" cy="4364169"/>
          </a:xfrm>
        </p:spPr>
        <p:txBody>
          <a:bodyPr>
            <a:normAutofit/>
          </a:bodyPr>
          <a:lstStyle/>
          <a:p>
            <a:r>
              <a:rPr lang="nb-NO" dirty="0" smtClean="0"/>
              <a:t>Da Normens nye veileder var på plass, startet Forvaltningsrådets arbeidsgruppe «Innovasjon og utvikling» samarbeid med </a:t>
            </a:r>
            <a:r>
              <a:rPr lang="nb-NO" dirty="0" err="1" smtClean="0"/>
              <a:t>SoftPro</a:t>
            </a:r>
            <a:r>
              <a:rPr lang="nb-NO" dirty="0" smtClean="0"/>
              <a:t> for å oppdatere personvernfanene</a:t>
            </a:r>
            <a:r>
              <a:rPr lang="nb-NO" dirty="0" smtClean="0"/>
              <a:t>. De dynamiske sidene i personvernfanene ble utviklet i samarbeid med utviklere </a:t>
            </a:r>
            <a:r>
              <a:rPr lang="nb-NO" smtClean="0"/>
              <a:t>fra Normens veileder.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Personvern-fanen </a:t>
            </a:r>
            <a:r>
              <a:rPr lang="nb-NO" dirty="0"/>
              <a:t>i Medusa basert på </a:t>
            </a:r>
            <a:r>
              <a:rPr lang="nb-NO" dirty="0">
                <a:hlinkClick r:id="rId2"/>
              </a:rPr>
              <a:t>Normens nye </a:t>
            </a:r>
            <a:r>
              <a:rPr lang="nb-NO" dirty="0" smtClean="0">
                <a:hlinkClick r:id="rId2"/>
              </a:rPr>
              <a:t>veileder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og </a:t>
            </a:r>
            <a:r>
              <a:rPr lang="nb-NO" dirty="0"/>
              <a:t>artikkel 30, </a:t>
            </a:r>
            <a:r>
              <a:rPr lang="nb-NO" dirty="0">
                <a:hlinkClick r:id="rId3"/>
              </a:rPr>
              <a:t>Lov om behandling av </a:t>
            </a:r>
            <a:r>
              <a:rPr lang="nb-NO" dirty="0" smtClean="0">
                <a:hlinkClick r:id="rId3"/>
              </a:rPr>
              <a:t>personopplysninger</a:t>
            </a:r>
            <a:endParaRPr lang="nb-NO" dirty="0" smtClean="0"/>
          </a:p>
          <a:p>
            <a:r>
              <a:rPr lang="nb-NO" dirty="0" smtClean="0"/>
              <a:t>Veileder er publisert på medusaforvaltning.no</a:t>
            </a:r>
            <a:br>
              <a:rPr lang="nb-NO" dirty="0" smtClean="0"/>
            </a:br>
            <a:r>
              <a:rPr lang="nb-NO" dirty="0">
                <a:hlinkClick r:id="rId4"/>
              </a:rPr>
              <a:t>Veileder: Utfylling av personvernfane – Nasjonal Medusa forvaltning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137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1 på kodenivå:</a:t>
            </a:r>
            <a:br>
              <a:rPr lang="nb-NO" dirty="0" smtClean="0"/>
            </a:br>
            <a:r>
              <a:rPr lang="nb-NO" dirty="0" smtClean="0"/>
              <a:t>Medisinsk </a:t>
            </a:r>
            <a:r>
              <a:rPr lang="nb-NO" dirty="0"/>
              <a:t>utstyr uten behandling av informasjon</a:t>
            </a:r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9029" y="3318484"/>
            <a:ext cx="3591426" cy="1019317"/>
          </a:xfrm>
          <a:prstGeom prst="rect">
            <a:avLst/>
          </a:prstGeom>
        </p:spPr>
      </p:pic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1839086" y="2957739"/>
            <a:ext cx="2877457" cy="424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Frem til nå i Medusa:</a:t>
            </a:r>
            <a:endParaRPr lang="nb-NO" dirty="0"/>
          </a:p>
        </p:txBody>
      </p:sp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0088" y="2460171"/>
            <a:ext cx="3684927" cy="3288447"/>
          </a:xfrm>
          <a:prstGeom prst="rect">
            <a:avLst/>
          </a:prstGeom>
        </p:spPr>
      </p:pic>
      <p:sp>
        <p:nvSpPr>
          <p:cNvPr id="10" name="TekstSylinder 9"/>
          <p:cNvSpPr txBox="1"/>
          <p:nvPr/>
        </p:nvSpPr>
        <p:spPr>
          <a:xfrm>
            <a:off x="7766394" y="1967728"/>
            <a:ext cx="259231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600" dirty="0" smtClean="0"/>
              <a:t>Normens veileder</a:t>
            </a:r>
            <a:endParaRPr lang="nb-NO" sz="2600" dirty="0"/>
          </a:p>
        </p:txBody>
      </p:sp>
    </p:spTree>
    <p:extLst>
      <p:ext uri="{BB962C8B-B14F-4D97-AF65-F5344CB8AC3E}">
        <p14:creationId xmlns:p14="http://schemas.microsoft.com/office/powerpoint/2010/main" val="1205255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1 på kodenivå:</a:t>
            </a:r>
            <a:br>
              <a:rPr lang="nb-NO" dirty="0" smtClean="0"/>
            </a:br>
            <a:r>
              <a:rPr lang="nb-NO" dirty="0" smtClean="0"/>
              <a:t>Medisinsk </a:t>
            </a:r>
            <a:r>
              <a:rPr lang="nb-NO" dirty="0"/>
              <a:t>utstyr uten behandling av informasjon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4197658" y="1799226"/>
            <a:ext cx="3277199" cy="424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Medusa versjon 7.02.xx: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5415" y="2162981"/>
            <a:ext cx="6906185" cy="3625338"/>
          </a:xfrm>
          <a:prstGeom prst="rect">
            <a:avLst/>
          </a:prstGeom>
        </p:spPr>
      </p:pic>
      <p:cxnSp>
        <p:nvCxnSpPr>
          <p:cNvPr id="5" name="Rett pilkobling 4"/>
          <p:cNvCxnSpPr/>
          <p:nvPr/>
        </p:nvCxnSpPr>
        <p:spPr>
          <a:xfrm flipH="1">
            <a:off x="4615543" y="2503714"/>
            <a:ext cx="1683657" cy="254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kobling 14"/>
          <p:cNvCxnSpPr/>
          <p:nvPr/>
        </p:nvCxnSpPr>
        <p:spPr>
          <a:xfrm flipH="1">
            <a:off x="7373257" y="4151086"/>
            <a:ext cx="1146629" cy="2540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kstSylinder 15"/>
          <p:cNvSpPr txBox="1"/>
          <p:nvPr/>
        </p:nvSpPr>
        <p:spPr>
          <a:xfrm>
            <a:off x="6235094" y="2319048"/>
            <a:ext cx="2479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Henvisning til Scenario 1</a:t>
            </a:r>
            <a:endParaRPr lang="nb-NO" dirty="0">
              <a:solidFill>
                <a:srgbClr val="FF0000"/>
              </a:solidFill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8519886" y="3966420"/>
            <a:ext cx="2374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Alle felt er låst til «Nei»</a:t>
            </a:r>
            <a:endParaRPr lang="nb-NO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699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1 på kodenivå:</a:t>
            </a:r>
            <a:br>
              <a:rPr lang="nb-NO" dirty="0" smtClean="0"/>
            </a:br>
            <a:r>
              <a:rPr lang="nb-NO" dirty="0" smtClean="0"/>
              <a:t>Medisinsk </a:t>
            </a:r>
            <a:r>
              <a:rPr lang="nb-NO" dirty="0"/>
              <a:t>utstyr uten behandling av informasjon</a:t>
            </a:r>
          </a:p>
        </p:txBody>
      </p:sp>
      <p:sp>
        <p:nvSpPr>
          <p:cNvPr id="7" name="Plassholder for innhold 6"/>
          <p:cNvSpPr>
            <a:spLocks noGrp="1"/>
          </p:cNvSpPr>
          <p:nvPr>
            <p:ph idx="1"/>
          </p:nvPr>
        </p:nvSpPr>
        <p:spPr>
          <a:xfrm>
            <a:off x="619885" y="3224742"/>
            <a:ext cx="3277199" cy="424089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b-NO" dirty="0" smtClean="0"/>
              <a:t>Medusa versjon 7.02.xx: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4056" y="1567541"/>
            <a:ext cx="6051359" cy="4162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24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0560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 smtClean="0"/>
              <a:t>Scenario 1 på utstyrsnivå:</a:t>
            </a:r>
            <a:br>
              <a:rPr lang="nb-NO" dirty="0" smtClean="0"/>
            </a:br>
            <a:r>
              <a:rPr lang="nb-NO" dirty="0" smtClean="0"/>
              <a:t>Medisinsk </a:t>
            </a:r>
            <a:r>
              <a:rPr lang="nb-NO" dirty="0"/>
              <a:t>utstyr uten behandling av informasjon</a:t>
            </a: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386" y="1959427"/>
            <a:ext cx="3319004" cy="3877215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41950" y="2235199"/>
            <a:ext cx="5300080" cy="3069427"/>
          </a:xfrm>
          <a:prstGeom prst="rect">
            <a:avLst/>
          </a:prstGeom>
        </p:spPr>
      </p:pic>
      <p:sp>
        <p:nvSpPr>
          <p:cNvPr id="9" name="TekstSylinder 8"/>
          <p:cNvSpPr txBox="1"/>
          <p:nvPr/>
        </p:nvSpPr>
        <p:spPr>
          <a:xfrm>
            <a:off x="1410335" y="1590095"/>
            <a:ext cx="2025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Medusa frem til nå:</a:t>
            </a:r>
            <a:endParaRPr lang="nb-NO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7457984" y="1636261"/>
            <a:ext cx="32680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Medusa versjon 7.02.xx</a:t>
            </a:r>
            <a:br>
              <a:rPr lang="nb-NO" dirty="0" smtClean="0"/>
            </a:br>
            <a:r>
              <a:rPr lang="nb-NO" dirty="0" smtClean="0"/>
              <a:t>Kun nødvendig informasjon vises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8553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US - Overordne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.pptx" id="{5E02342F-8BE3-4F5F-92B6-B7D164680CC6}" vid="{3B3EEA81-5EA5-4521-BF24-6AB63058D9A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ppt</Template>
  <TotalTime>0</TotalTime>
  <Words>690</Words>
  <Application>Microsoft Office PowerPoint</Application>
  <PresentationFormat>Widescreen</PresentationFormat>
  <Paragraphs>59</Paragraphs>
  <Slides>15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15</vt:i4>
      </vt:variant>
    </vt:vector>
  </HeadingPairs>
  <TitlesOfParts>
    <vt:vector size="18" baseType="lpstr">
      <vt:lpstr>Arial</vt:lpstr>
      <vt:lpstr>Calibri</vt:lpstr>
      <vt:lpstr>OUS - Overordnet</vt:lpstr>
      <vt:lpstr>Oppdatert personvernfane i Medusa</vt:lpstr>
      <vt:lpstr>Historie</vt:lpstr>
      <vt:lpstr>Forordningen</vt:lpstr>
      <vt:lpstr>Vurderinger av koder og utstyr frem til nå</vt:lpstr>
      <vt:lpstr>Ny løsning</vt:lpstr>
      <vt:lpstr>Scenario 1 på kodenivå: Medisinsk utstyr uten behandling av informasjon</vt:lpstr>
      <vt:lpstr>Scenario 1 på kodenivå: Medisinsk utstyr uten behandling av informasjon</vt:lpstr>
      <vt:lpstr>Scenario 1 på kodenivå: Medisinsk utstyr uten behandling av informasjon</vt:lpstr>
      <vt:lpstr>Scenario 1 på utstyrsnivå: Medisinsk utstyr uten behandling av informasjon</vt:lpstr>
      <vt:lpstr>Scenario 1 på utstyrsnivå: Medisinsk utstyr uten behandling av informasjon</vt:lpstr>
      <vt:lpstr>Scenario 3 på kodenivå: Medisinsk utstyr tilknyttet nettverk. </vt:lpstr>
      <vt:lpstr>Scenario 3 på kodenivå: Medisinsk utstyr tilknyttet nettverk.</vt:lpstr>
      <vt:lpstr>Scenario 3 på kodenivå: Medisinsk utstyr tilknyttet nettverk.</vt:lpstr>
      <vt:lpstr>Scenario 3 på utstyrsnivå: Medisinsk utstyr tilknyttet nettverk.</vt:lpstr>
      <vt:lpstr>Personvernfanen – veien videre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2019-04-07T18:32:47Z</dcterms:created>
  <dcterms:modified xsi:type="dcterms:W3CDTF">2024-05-28T06:51:40Z</dcterms:modified>
</cp:coreProperties>
</file>